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</p:sldMasterIdLst>
  <p:notesMasterIdLst>
    <p:notesMasterId r:id="rId48"/>
  </p:notesMasterIdLst>
  <p:sldIdLst>
    <p:sldId id="323" r:id="rId4"/>
    <p:sldId id="298" r:id="rId5"/>
    <p:sldId id="381" r:id="rId6"/>
    <p:sldId id="382" r:id="rId7"/>
    <p:sldId id="439" r:id="rId8"/>
    <p:sldId id="440" r:id="rId9"/>
    <p:sldId id="437" r:id="rId10"/>
    <p:sldId id="442" r:id="rId11"/>
    <p:sldId id="433" r:id="rId12"/>
    <p:sldId id="262" r:id="rId13"/>
    <p:sldId id="436" r:id="rId14"/>
    <p:sldId id="407" r:id="rId15"/>
    <p:sldId id="411" r:id="rId16"/>
    <p:sldId id="261" r:id="rId17"/>
    <p:sldId id="307" r:id="rId18"/>
    <p:sldId id="304" r:id="rId19"/>
    <p:sldId id="330" r:id="rId20"/>
    <p:sldId id="305" r:id="rId21"/>
    <p:sldId id="393" r:id="rId22"/>
    <p:sldId id="447" r:id="rId23"/>
    <p:sldId id="312" r:id="rId24"/>
    <p:sldId id="332" r:id="rId25"/>
    <p:sldId id="334" r:id="rId26"/>
    <p:sldId id="308" r:id="rId27"/>
    <p:sldId id="450" r:id="rId28"/>
    <p:sldId id="329" r:id="rId29"/>
    <p:sldId id="395" r:id="rId30"/>
    <p:sldId id="412" r:id="rId31"/>
    <p:sldId id="417" r:id="rId32"/>
    <p:sldId id="451" r:id="rId33"/>
    <p:sldId id="461" r:id="rId34"/>
    <p:sldId id="414" r:id="rId35"/>
    <p:sldId id="422" r:id="rId36"/>
    <p:sldId id="423" r:id="rId37"/>
    <p:sldId id="453" r:id="rId38"/>
    <p:sldId id="400" r:id="rId39"/>
    <p:sldId id="401" r:id="rId40"/>
    <p:sldId id="402" r:id="rId41"/>
    <p:sldId id="403" r:id="rId42"/>
    <p:sldId id="429" r:id="rId43"/>
    <p:sldId id="427" r:id="rId44"/>
    <p:sldId id="425" r:id="rId45"/>
    <p:sldId id="426" r:id="rId46"/>
    <p:sldId id="40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lberding, Nicholas" initials="ON" lastIdx="1" clrIdx="0">
    <p:extLst>
      <p:ext uri="{19B8F6BF-5375-455C-9EA6-DF929625EA0E}">
        <p15:presenceInfo xmlns:p15="http://schemas.microsoft.com/office/powerpoint/2012/main" userId="S-1-5-21-2113169553-152591045-318601546-2254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4" autoAdjust="0"/>
    <p:restoredTop sz="90446" autoAdjust="0"/>
  </p:normalViewPr>
  <p:slideViewPr>
    <p:cSldViewPr snapToGrid="0">
      <p:cViewPr varScale="1">
        <p:scale>
          <a:sx n="138" d="100"/>
          <a:sy n="138" d="100"/>
        </p:scale>
        <p:origin x="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50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5ECE6-4E62-419D-985C-2BB4944C761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DB8C3-0E23-4872-A5D5-AEFCEEC10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64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to be interpreted</a:t>
            </a:r>
            <a:r>
              <a:rPr lang="en-US" baseline="0" dirty="0"/>
              <a:t> relative to basis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19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9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Compositional data exist in a subspace of the Euclidian geometry referend to as the simplex</a:t>
            </a:r>
          </a:p>
          <a:p>
            <a:r>
              <a:rPr lang="en-US" dirty="0"/>
              <a:t>This has important consequences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76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25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07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15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1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07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25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56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72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68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56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63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02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64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6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22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47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1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PacBio and DADA2 shown good performance for full 16S gene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13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22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55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0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great slide by Ben Callahan at North Carolina State University that gives an excellent conceptual overview of the PTU clustering process…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02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9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07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= stool E = oral</a:t>
            </a:r>
            <a:r>
              <a:rPr lang="en-US" baseline="0" dirty="0"/>
              <a:t> (gingival plaque)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0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DB8C3-0E23-4872-A5D5-AEFCEEC106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5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85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9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76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B74A-5FC3-4344-8FF7-EF1167397809}" type="datetimeFigureOut">
              <a:rPr lang="en-US" smtClean="0">
                <a:solidFill>
                  <a:srgbClr val="565A5C">
                    <a:tint val="75000"/>
                  </a:srgbClr>
                </a:solidFill>
              </a:rPr>
              <a:pPr/>
              <a:t>9/11/19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3632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44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B74A-5FC3-4344-8FF7-EF1167397809}" type="datetimeFigureOut">
              <a:rPr lang="en-US" smtClean="0">
                <a:solidFill>
                  <a:srgbClr val="565A5C">
                    <a:tint val="75000"/>
                  </a:srgbClr>
                </a:solidFill>
              </a:rPr>
              <a:pPr/>
              <a:t>9/11/19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1881-8612-0842-B2F9-5029B026B246}" type="slidenum">
              <a:rPr lang="en-US" smtClean="0">
                <a:solidFill>
                  <a:srgbClr val="565A5C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01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B74A-5FC3-4344-8FF7-EF1167397809}" type="datetimeFigureOut">
              <a:rPr lang="en-US" smtClean="0">
                <a:solidFill>
                  <a:srgbClr val="565A5C">
                    <a:tint val="75000"/>
                  </a:srgbClr>
                </a:solidFill>
              </a:rPr>
              <a:pPr/>
              <a:t>9/11/19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1881-8612-0842-B2F9-5029B026B246}" type="slidenum">
              <a:rPr lang="en-US" smtClean="0">
                <a:solidFill>
                  <a:srgbClr val="565A5C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01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130425"/>
            <a:ext cx="10363200" cy="1470025"/>
          </a:xfrm>
        </p:spPr>
        <p:txBody>
          <a:bodyPr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B5D8-907B-5946-AAB2-6BF76B9AA4A9}" type="datetimeFigureOut">
              <a:rPr lang="en-US" smtClean="0">
                <a:solidFill>
                  <a:srgbClr val="565A5C">
                    <a:tint val="75000"/>
                  </a:srgbClr>
                </a:solidFill>
              </a:rPr>
              <a:pPr/>
              <a:t>9/11/19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600" y="3886200"/>
            <a:ext cx="8534400" cy="133578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585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B5D8-907B-5946-AAB2-6BF76B9AA4A9}" type="datetimeFigureOut">
              <a:rPr lang="en-US" smtClean="0">
                <a:solidFill>
                  <a:srgbClr val="565A5C">
                    <a:tint val="75000"/>
                  </a:srgbClr>
                </a:solidFill>
              </a:rPr>
              <a:pPr/>
              <a:t>9/11/19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40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B5D8-907B-5946-AAB2-6BF76B9AA4A9}" type="datetimeFigureOut">
              <a:rPr lang="en-US" smtClean="0">
                <a:solidFill>
                  <a:srgbClr val="565A5C">
                    <a:tint val="75000"/>
                  </a:srgbClr>
                </a:solidFill>
              </a:rPr>
              <a:pPr/>
              <a:t>9/11/19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84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8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3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1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5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5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8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8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3123B-8704-40E9-8C29-F27E7A9C1DC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89CB-0560-474A-8A20-41FE4966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37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7670355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EB74A-5FC3-4344-8FF7-EF1167397809}" type="datetimeFigureOut">
              <a:rPr lang="en-US" smtClean="0">
                <a:solidFill>
                  <a:srgbClr val="565A5C">
                    <a:tint val="75000"/>
                  </a:srgbClr>
                </a:solidFill>
              </a:rPr>
              <a:pPr/>
              <a:t>9/11/19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41881-8612-0842-B2F9-5029B026B246}" type="slidenum">
              <a:rPr lang="en-US" smtClean="0">
                <a:solidFill>
                  <a:srgbClr val="565A5C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50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274638"/>
            <a:ext cx="8208762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7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DB5D8-907B-5946-AAB2-6BF76B9AA4A9}" type="datetimeFigureOut">
              <a:rPr lang="en-US" smtClean="0">
                <a:solidFill>
                  <a:srgbClr val="565A5C">
                    <a:tint val="75000"/>
                  </a:srgbClr>
                </a:solidFill>
              </a:rPr>
              <a:pPr/>
              <a:t>9/11/19</a:t>
            </a:fld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lnSpc>
                <a:spcPct val="7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565A5C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8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qiita.ucsd.edu/analysis/description/15093/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qiita.ucsd.edu/analysis/list/" TargetMode="Externa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benjjneb.github.io/dada2/index.html" TargetMode="Externa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34" y="1358781"/>
            <a:ext cx="5668166" cy="423921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6194" y="1358781"/>
            <a:ext cx="11494094" cy="224166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50000"/>
                  </a:schemeClr>
                </a:solidFill>
              </a:rPr>
              <a:t>Recent Advancements in the Statistical Analysis of Microbial Metagenomic Sequence Data</a:t>
            </a:r>
            <a:endParaRPr lang="en-US" sz="4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>
            <a:off x="316194" y="4411726"/>
            <a:ext cx="11494094" cy="1752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Nicholas J. Ollberding, PhD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Associate Professor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Division of Biostatistics and Epidemiology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nicholas.ollberding@cchmc.org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7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16S Abundance and Amplification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7024"/>
          </a:xfrm>
        </p:spPr>
        <p:txBody>
          <a:bodyPr>
            <a:normAutofit/>
          </a:bodyPr>
          <a:lstStyle/>
          <a:p>
            <a:r>
              <a:rPr lang="en-US" dirty="0"/>
              <a:t>16S copy number variation</a:t>
            </a:r>
          </a:p>
          <a:p>
            <a:pPr lvl="1"/>
            <a:r>
              <a:rPr lang="en-US" dirty="0"/>
              <a:t>Prokaryotic genomes contain </a:t>
            </a:r>
            <a:r>
              <a:rPr lang="en-US" u="sng" dirty="0"/>
              <a:t>~1 to 10 </a:t>
            </a:r>
            <a:r>
              <a:rPr lang="en-US" dirty="0"/>
              <a:t>copies of the 16S rRNA gene</a:t>
            </a:r>
          </a:p>
          <a:p>
            <a:pPr lvl="1"/>
            <a:r>
              <a:rPr lang="en-US" dirty="0"/>
              <a:t>Strains with more copies become artificially abundant</a:t>
            </a:r>
          </a:p>
          <a:p>
            <a:r>
              <a:rPr lang="en-US" dirty="0"/>
              <a:t>Primer mismatches</a:t>
            </a:r>
          </a:p>
          <a:p>
            <a:pPr lvl="1"/>
            <a:r>
              <a:rPr lang="en-US" dirty="0"/>
              <a:t>PCR amplification degraded if template has mismatches with primers</a:t>
            </a:r>
          </a:p>
          <a:p>
            <a:pPr lvl="1"/>
            <a:r>
              <a:rPr lang="en-US" dirty="0"/>
              <a:t>Order of magnitude suppression for each mismatched position</a:t>
            </a:r>
          </a:p>
          <a:p>
            <a:r>
              <a:rPr lang="en-US" dirty="0"/>
              <a:t>Uneven mixing of degenerate primers</a:t>
            </a:r>
          </a:p>
          <a:p>
            <a:pPr lvl="1"/>
            <a:r>
              <a:rPr lang="en-US" dirty="0"/>
              <a:t>Biases can occur due to unevenness in the primer mixture</a:t>
            </a:r>
          </a:p>
          <a:p>
            <a:pPr lvl="1"/>
            <a:r>
              <a:rPr lang="en-US" dirty="0"/>
              <a:t>Small biases amplified by PCR (i.e. 10% bias after 20 rounds = 1.1</a:t>
            </a:r>
            <a:r>
              <a:rPr lang="en-US" baseline="30000" dirty="0"/>
              <a:t>20</a:t>
            </a:r>
            <a:r>
              <a:rPr lang="en-US" dirty="0"/>
              <a:t> = ~7x ) </a:t>
            </a:r>
          </a:p>
          <a:p>
            <a:r>
              <a:rPr lang="en-US" b="1" dirty="0"/>
              <a:t>16S read abundance does well not correlate with species abundance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31243" y="6438254"/>
            <a:ext cx="632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Edgar, https://drive5.com/usearch/manual/amplification_bias</a:t>
            </a:r>
          </a:p>
        </p:txBody>
      </p:sp>
    </p:spTree>
    <p:extLst>
      <p:ext uri="{BB962C8B-B14F-4D97-AF65-F5344CB8AC3E}">
        <p14:creationId xmlns:p14="http://schemas.microsoft.com/office/powerpoint/2010/main" val="3952926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Interpret 16S Amplicon Abundances?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0352"/>
          </a:xfrm>
        </p:spPr>
        <p:txBody>
          <a:bodyPr>
            <a:normAutofit/>
          </a:bodyPr>
          <a:lstStyle/>
          <a:p>
            <a:r>
              <a:rPr lang="en-US" dirty="0"/>
              <a:t>Relative abundance of 16S rRNA </a:t>
            </a:r>
            <a:r>
              <a:rPr lang="en-US" b="1" dirty="0"/>
              <a:t>gene copies</a:t>
            </a:r>
            <a:r>
              <a:rPr lang="en-US" dirty="0"/>
              <a:t>…</a:t>
            </a:r>
          </a:p>
          <a:p>
            <a:pPr lvl="1"/>
            <a:r>
              <a:rPr lang="en-US" i="1" dirty="0"/>
              <a:t>Given a specific hypervariable region and choice of primers</a:t>
            </a:r>
          </a:p>
          <a:p>
            <a:pPr lvl="1"/>
            <a:r>
              <a:rPr lang="en-US" i="1" dirty="0"/>
              <a:t>PCR amplification, depth of sequencing, instrument error rate</a:t>
            </a:r>
          </a:p>
          <a:p>
            <a:pPr lvl="1"/>
            <a:r>
              <a:rPr lang="en-US" i="1" dirty="0"/>
              <a:t>Error correction</a:t>
            </a:r>
          </a:p>
          <a:p>
            <a:pPr lvl="1"/>
            <a:r>
              <a:rPr lang="en-US" i="1" dirty="0"/>
              <a:t>Cross-talk, contamination, wet-lab approaches, </a:t>
            </a:r>
            <a:r>
              <a:rPr lang="en-US" i="1" dirty="0" err="1"/>
              <a:t>etc</a:t>
            </a:r>
            <a:r>
              <a:rPr lang="en-US" i="1" dirty="0"/>
              <a:t>…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r>
              <a:rPr lang="en-US" dirty="0"/>
              <a:t>Wise not to assume reflects </a:t>
            </a:r>
            <a:r>
              <a:rPr lang="en-US" u="sng" dirty="0"/>
              <a:t>true</a:t>
            </a:r>
            <a:r>
              <a:rPr lang="en-US" dirty="0"/>
              <a:t> underlying relative abundance</a:t>
            </a:r>
          </a:p>
          <a:p>
            <a:endParaRPr lang="en-US" sz="1200" dirty="0"/>
          </a:p>
          <a:p>
            <a:r>
              <a:rPr lang="en-US" dirty="0"/>
              <a:t>However, bias not expected to differ based on outcome</a:t>
            </a:r>
          </a:p>
          <a:p>
            <a:pPr lvl="1"/>
            <a:r>
              <a:rPr lang="en-US" b="1" dirty="0"/>
              <a:t>So tests for differences across samples expected to remain valid</a:t>
            </a:r>
          </a:p>
        </p:txBody>
      </p:sp>
    </p:spTree>
    <p:extLst>
      <p:ext uri="{BB962C8B-B14F-4D97-AF65-F5344CB8AC3E}">
        <p14:creationId xmlns:p14="http://schemas.microsoft.com/office/powerpoint/2010/main" val="352571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Shallow Shotgun Metagenomics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Shallow (500k/sample) well-approximated deep shotgun (2.5B)</a:t>
            </a:r>
          </a:p>
          <a:p>
            <a:pPr lvl="1"/>
            <a:r>
              <a:rPr lang="en-US" sz="2000" dirty="0"/>
              <a:t>Alpha-diversity and beta-diversity</a:t>
            </a:r>
          </a:p>
          <a:p>
            <a:pPr lvl="1"/>
            <a:r>
              <a:rPr lang="en-US" sz="2000" dirty="0"/>
              <a:t>Species and functional composition</a:t>
            </a:r>
          </a:p>
          <a:p>
            <a:pPr lvl="1"/>
            <a:r>
              <a:rPr lang="en-US" sz="2000" dirty="0"/>
              <a:t>Biomarker discovery</a:t>
            </a:r>
          </a:p>
          <a:p>
            <a:pPr lvl="1"/>
            <a:endParaRPr lang="en-US" sz="1400" dirty="0"/>
          </a:p>
          <a:p>
            <a:r>
              <a:rPr lang="en-US" sz="2400" b="1" dirty="0"/>
              <a:t>Illumina HiSeq with multiplexing modifications</a:t>
            </a:r>
          </a:p>
          <a:p>
            <a:pPr lvl="1"/>
            <a:r>
              <a:rPr lang="en-US" sz="2000" dirty="0"/>
              <a:t>$99 sample at 2M reads/sample</a:t>
            </a:r>
          </a:p>
          <a:p>
            <a:pPr lvl="1"/>
            <a:endParaRPr lang="en-US" sz="1400" dirty="0"/>
          </a:p>
          <a:p>
            <a:r>
              <a:rPr lang="en-US" sz="2400" b="1" dirty="0"/>
              <a:t>Limitations:</a:t>
            </a:r>
          </a:p>
          <a:p>
            <a:pPr lvl="1"/>
            <a:r>
              <a:rPr lang="en-US" sz="2000" dirty="0"/>
              <a:t>Too shallow for assembly</a:t>
            </a:r>
          </a:p>
          <a:p>
            <a:pPr lvl="1"/>
            <a:r>
              <a:rPr lang="en-US" sz="2000" dirty="0"/>
              <a:t>Too shallow to call strains</a:t>
            </a:r>
          </a:p>
          <a:p>
            <a:pPr lvl="1"/>
            <a:r>
              <a:rPr lang="en-US" sz="2000" dirty="0"/>
              <a:t>Deeper seq. for taxa &lt; 0.05% rel. </a:t>
            </a:r>
            <a:r>
              <a:rPr lang="en-US" sz="2000" dirty="0" err="1"/>
              <a:t>abund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Database dependent (oral, fecal)</a:t>
            </a:r>
          </a:p>
          <a:p>
            <a:pPr lvl="1"/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4"/>
            <a:ext cx="5181600" cy="3935321"/>
          </a:xfrm>
        </p:spPr>
      </p:pic>
      <p:sp>
        <p:nvSpPr>
          <p:cNvPr id="7" name="TextBox 6"/>
          <p:cNvSpPr txBox="1"/>
          <p:nvPr/>
        </p:nvSpPr>
        <p:spPr>
          <a:xfrm>
            <a:off x="9537192" y="6380725"/>
            <a:ext cx="265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Hillmann</a:t>
            </a:r>
            <a:r>
              <a:rPr lang="en-US" dirty="0"/>
              <a:t>, </a:t>
            </a:r>
            <a:r>
              <a:rPr lang="en-US" i="1" dirty="0" err="1"/>
              <a:t>mSystems</a:t>
            </a:r>
            <a:r>
              <a:rPr lang="en-US" dirty="0"/>
              <a:t>, 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528" y="301117"/>
            <a:ext cx="2028937" cy="84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6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Full-Length 16s rRNA Gene Sequencing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" y="2427164"/>
            <a:ext cx="5181600" cy="252646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56" y="1982646"/>
            <a:ext cx="5811234" cy="452788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0" y="5487249"/>
            <a:ext cx="2112780" cy="789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50" y="5567314"/>
            <a:ext cx="1756455" cy="629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74521" y="5743443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21" y="5743443"/>
                <a:ext cx="22602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189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329263" y="5742061"/>
            <a:ext cx="3857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4630" y="6276639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near perfect accuracy on Zymo and HMP mock communities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2848" y="6430527"/>
            <a:ext cx="235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Callahan, </a:t>
            </a:r>
            <a:r>
              <a:rPr lang="en-US" i="1" dirty="0" err="1"/>
              <a:t>bioRxiv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348593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26750" cy="2852737"/>
          </a:xfrm>
        </p:spPr>
        <p:txBody>
          <a:bodyPr>
            <a:normAutofit/>
          </a:bodyPr>
          <a:lstStyle/>
          <a:p>
            <a:r>
              <a:rPr lang="en-US" sz="5400" dirty="0"/>
              <a:t>Part 2. CoDA for Microbiome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25625"/>
          </a:xfrm>
        </p:spPr>
        <p:txBody>
          <a:bodyPr/>
          <a:lstStyle/>
          <a:p>
            <a:pPr marL="514350" indent="-514350">
              <a:buAutoNum type="romanUcPeriod"/>
            </a:pPr>
            <a:r>
              <a:rPr lang="en-US" b="1" dirty="0">
                <a:solidFill>
                  <a:schemeClr val="tx1"/>
                </a:solidFill>
              </a:rPr>
              <a:t>Why microbiome data are compositional and what are the implications</a:t>
            </a:r>
          </a:p>
          <a:p>
            <a:pPr marL="514350" indent="-514350">
              <a:buAutoNum type="romanUcPeriod"/>
            </a:pPr>
            <a:r>
              <a:rPr lang="en-US" b="1" dirty="0">
                <a:solidFill>
                  <a:schemeClr val="tx1"/>
                </a:solidFill>
              </a:rPr>
              <a:t>Approaches to account for compositional data</a:t>
            </a:r>
          </a:p>
          <a:p>
            <a:pPr marL="514350" indent="-514350">
              <a:buAutoNum type="romanUcPeriod"/>
            </a:pPr>
            <a:r>
              <a:rPr lang="en-US" b="1" dirty="0" err="1">
                <a:solidFill>
                  <a:schemeClr val="tx1"/>
                </a:solidFill>
              </a:rPr>
              <a:t>CoDA</a:t>
            </a:r>
            <a:r>
              <a:rPr lang="en-US" b="1" dirty="0">
                <a:solidFill>
                  <a:schemeClr val="tx1"/>
                </a:solidFill>
              </a:rPr>
              <a:t> workflow for microbiome data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0" r="5177" b="2594"/>
          <a:stretch/>
        </p:blipFill>
        <p:spPr>
          <a:xfrm>
            <a:off x="7454527" y="512064"/>
            <a:ext cx="3460645" cy="31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9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Interpreting Compositional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92543" cy="48364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“There is a tendency in some compositional data analysts to expect too much in their inferences from compositional data” </a:t>
            </a:r>
            <a:r>
              <a:rPr lang="en-US" sz="1600" dirty="0"/>
              <a:t>– John Aitchison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/>
              <a:t>Thought experiment:</a:t>
            </a:r>
          </a:p>
          <a:p>
            <a:pPr>
              <a:buFontTx/>
              <a:buChar char="-"/>
            </a:pPr>
            <a:r>
              <a:rPr lang="en-US" sz="2000" dirty="0"/>
              <a:t>Planter that contains: 18 kg H</a:t>
            </a:r>
            <a:r>
              <a:rPr lang="en-US" sz="2000" baseline="-25000" dirty="0"/>
              <a:t>2</a:t>
            </a:r>
            <a:r>
              <a:rPr lang="en-US" sz="2000" dirty="0"/>
              <a:t>O, 12 kg soil, 6 kg seed (truth)</a:t>
            </a:r>
          </a:p>
          <a:p>
            <a:pPr>
              <a:buFontTx/>
              <a:buChar char="-"/>
            </a:pPr>
            <a:r>
              <a:rPr lang="en-US" sz="2000" dirty="0"/>
              <a:t>Sample at night: x</a:t>
            </a:r>
            <a:r>
              <a:rPr lang="en-US" sz="2000" baseline="-25000" dirty="0"/>
              <a:t>night</a:t>
            </a:r>
            <a:r>
              <a:rPr lang="en-US" sz="2000" dirty="0"/>
              <a:t> = (0.5, 0.33, 0.17) </a:t>
            </a:r>
          </a:p>
          <a:p>
            <a:pPr>
              <a:buFontTx/>
              <a:buChar char="-"/>
            </a:pPr>
            <a:r>
              <a:rPr lang="en-US" sz="2000" dirty="0"/>
              <a:t>Sample in morning: x</a:t>
            </a:r>
            <a:r>
              <a:rPr lang="en-US" sz="2000" baseline="-25000" dirty="0"/>
              <a:t>morning</a:t>
            </a:r>
            <a:r>
              <a:rPr lang="en-US" sz="2000" dirty="0"/>
              <a:t> = (0.67, 0.22, 0.11)</a:t>
            </a:r>
          </a:p>
          <a:p>
            <a:pPr>
              <a:buFontTx/>
              <a:buChar char="-"/>
            </a:pPr>
            <a:r>
              <a:rPr lang="en-US" sz="2000" dirty="0"/>
              <a:t>Proportions consistent with:</a:t>
            </a:r>
          </a:p>
          <a:p>
            <a:pPr lvl="1">
              <a:buFontTx/>
              <a:buChar char="-"/>
            </a:pPr>
            <a:r>
              <a:rPr lang="en-US" sz="2000" dirty="0"/>
              <a:t>36 kg H</a:t>
            </a:r>
            <a:r>
              <a:rPr lang="en-US" sz="2000" baseline="-25000" dirty="0"/>
              <a:t>2</a:t>
            </a:r>
            <a:r>
              <a:rPr lang="en-US" sz="2000" dirty="0"/>
              <a:t>O, 12 kg soil, 6 kg seed – it rained last night (H</a:t>
            </a:r>
            <a:r>
              <a:rPr lang="en-US" sz="2000" baseline="-25000" dirty="0"/>
              <a:t>2</a:t>
            </a:r>
            <a:r>
              <a:rPr lang="en-US" sz="2000" dirty="0"/>
              <a:t>0 ↑)</a:t>
            </a:r>
          </a:p>
          <a:p>
            <a:pPr lvl="1">
              <a:buFontTx/>
              <a:buChar char="-"/>
            </a:pPr>
            <a:r>
              <a:rPr lang="en-US" sz="2000" dirty="0"/>
              <a:t>18 kg H</a:t>
            </a:r>
            <a:r>
              <a:rPr lang="en-US" sz="2000" baseline="-25000" dirty="0"/>
              <a:t>2</a:t>
            </a:r>
            <a:r>
              <a:rPr lang="en-US" sz="2000" dirty="0"/>
              <a:t>O, 6 kg soil, 3 kg seed – wind blew out soil and seed (soil ↓, seed ↓)</a:t>
            </a:r>
          </a:p>
          <a:p>
            <a:pPr lvl="1">
              <a:buFontTx/>
              <a:buChar char="-"/>
            </a:pPr>
            <a:r>
              <a:rPr lang="en-US" sz="2000" dirty="0"/>
              <a:t>27 kg H</a:t>
            </a:r>
            <a:r>
              <a:rPr lang="en-US" sz="2000" baseline="-25000" dirty="0"/>
              <a:t>2</a:t>
            </a:r>
            <a:r>
              <a:rPr lang="en-US" sz="2000" dirty="0"/>
              <a:t>O, 9 kg soil, 4.5 kg seed – wind and rain! (H</a:t>
            </a:r>
            <a:r>
              <a:rPr lang="en-US" sz="2000" baseline="-25000" dirty="0"/>
              <a:t>2</a:t>
            </a:r>
            <a:r>
              <a:rPr lang="en-US" sz="2000" dirty="0"/>
              <a:t>0 ↑, soil ↓, seed ↓)</a:t>
            </a:r>
          </a:p>
          <a:p>
            <a:pPr lvl="1"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Compositions </a:t>
            </a:r>
            <a:r>
              <a:rPr lang="en-US" sz="2000" b="1" dirty="0"/>
              <a:t>provide relative </a:t>
            </a:r>
            <a:r>
              <a:rPr lang="en-US" sz="2000" dirty="0"/>
              <a:t>information and cannot determine absolute changes </a:t>
            </a:r>
            <a:r>
              <a:rPr lang="en-US" sz="2000" b="1" u="sng" dirty="0"/>
              <a:t>without external information</a:t>
            </a:r>
          </a:p>
          <a:p>
            <a:pPr>
              <a:buFontTx/>
              <a:buChar char="-"/>
            </a:pPr>
            <a:endParaRPr lang="en-US" sz="2000" b="1" u="sng" dirty="0"/>
          </a:p>
          <a:p>
            <a:pPr lvl="1"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93" y="3031019"/>
            <a:ext cx="2499680" cy="1871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90561" y="6477391"/>
            <a:ext cx="390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Aitchison, </a:t>
            </a:r>
            <a:r>
              <a:rPr lang="en-US" i="1" dirty="0"/>
              <a:t>Mathematical Geology</a:t>
            </a:r>
            <a:r>
              <a:rPr lang="en-US" dirty="0"/>
              <a:t>, 2005. </a:t>
            </a:r>
          </a:p>
        </p:txBody>
      </p:sp>
    </p:spTree>
    <p:extLst>
      <p:ext uri="{BB962C8B-B14F-4D97-AF65-F5344CB8AC3E}">
        <p14:creationId xmlns:p14="http://schemas.microsoft.com/office/powerpoint/2010/main" val="870668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Compositional Data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29544" cy="4836432"/>
          </a:xfrm>
        </p:spPr>
        <p:txBody>
          <a:bodyPr>
            <a:normAutofit/>
          </a:bodyPr>
          <a:lstStyle/>
          <a:p>
            <a:r>
              <a:rPr lang="en-US" dirty="0"/>
              <a:t>Vectors of non-negative components showing </a:t>
            </a:r>
            <a:r>
              <a:rPr lang="en-US" b="1" dirty="0"/>
              <a:t>relative importance </a:t>
            </a:r>
            <a:r>
              <a:rPr lang="en-US" dirty="0"/>
              <a:t>of parts in a total</a:t>
            </a:r>
          </a:p>
          <a:p>
            <a:endParaRPr lang="en-US" sz="900" dirty="0"/>
          </a:p>
          <a:p>
            <a:r>
              <a:rPr lang="en-US" dirty="0"/>
              <a:t>Total sum is an </a:t>
            </a:r>
            <a:r>
              <a:rPr lang="en-US" i="1" dirty="0"/>
              <a:t>artifact</a:t>
            </a:r>
            <a:r>
              <a:rPr lang="en-US" dirty="0"/>
              <a:t> of the sampling procedure</a:t>
            </a:r>
          </a:p>
          <a:p>
            <a:pPr lvl="1"/>
            <a:r>
              <a:rPr lang="en-US" dirty="0"/>
              <a:t>Scale invariant - doesn’t matter if components represented as proportions, percents, ppm, etc. </a:t>
            </a:r>
          </a:p>
          <a:p>
            <a:endParaRPr lang="en-US" sz="1000" dirty="0"/>
          </a:p>
          <a:p>
            <a:r>
              <a:rPr lang="en-US" dirty="0"/>
              <a:t>No individual component can be interpreted in isolation </a:t>
            </a:r>
          </a:p>
          <a:p>
            <a:pPr lvl="1"/>
            <a:r>
              <a:rPr lang="en-US" dirty="0"/>
              <a:t>Carries no information on the absolute increment/decrement of components</a:t>
            </a:r>
          </a:p>
          <a:p>
            <a:pPr lvl="1"/>
            <a:endParaRPr lang="en-US" sz="1000" dirty="0"/>
          </a:p>
          <a:p>
            <a:r>
              <a:rPr lang="en-US" dirty="0"/>
              <a:t>Sample space (set of possible values) is constrained by the unit sum</a:t>
            </a:r>
          </a:p>
          <a:p>
            <a:pPr lvl="1"/>
            <a:r>
              <a:rPr lang="en-US" dirty="0"/>
              <a:t>Components are not free to vary individually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06492" y="6365813"/>
            <a:ext cx="488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Tolosana</a:t>
            </a:r>
            <a:r>
              <a:rPr lang="en-US" dirty="0"/>
              <a:t>, </a:t>
            </a:r>
            <a:r>
              <a:rPr lang="en-US" i="1" dirty="0"/>
              <a:t>Compositional Data in a Nutshell</a:t>
            </a:r>
            <a:r>
              <a:rPr lang="en-US" dirty="0"/>
              <a:t>, 2008. </a:t>
            </a:r>
          </a:p>
        </p:txBody>
      </p:sp>
    </p:spTree>
    <p:extLst>
      <p:ext uri="{BB962C8B-B14F-4D97-AF65-F5344CB8AC3E}">
        <p14:creationId xmlns:p14="http://schemas.microsoft.com/office/powerpoint/2010/main" val="87088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Do we Care?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47832" cy="4644844"/>
          </a:xfrm>
        </p:spPr>
        <p:txBody>
          <a:bodyPr>
            <a:normAutofit/>
          </a:bodyPr>
          <a:lstStyle/>
          <a:p>
            <a:r>
              <a:rPr lang="en-US" b="1" dirty="0"/>
              <a:t>Compositional data violate assumptions of standard statistical tests</a:t>
            </a:r>
          </a:p>
          <a:p>
            <a:endParaRPr lang="en-US" sz="800" dirty="0"/>
          </a:p>
          <a:p>
            <a:r>
              <a:rPr lang="en-US" dirty="0"/>
              <a:t>Unit sum constraint induces spurious correlations (Pearson 1897)</a:t>
            </a:r>
          </a:p>
          <a:p>
            <a:pPr lvl="1"/>
            <a:r>
              <a:rPr lang="en-US" dirty="0"/>
              <a:t>Independent taxa can appear correlated when working with relative abundances</a:t>
            </a:r>
          </a:p>
          <a:p>
            <a:pPr lvl="2"/>
            <a:endParaRPr lang="en-US" sz="800" dirty="0"/>
          </a:p>
          <a:p>
            <a:r>
              <a:rPr lang="en-US" dirty="0"/>
              <a:t>Constraint distorts multivariate patterns of variability</a:t>
            </a:r>
          </a:p>
          <a:p>
            <a:pPr lvl="1"/>
            <a:r>
              <a:rPr lang="en-US" dirty="0"/>
              <a:t>Ordinations distorted and can change for given sub-compositions</a:t>
            </a:r>
          </a:p>
          <a:p>
            <a:endParaRPr lang="en-US" sz="800" dirty="0"/>
          </a:p>
          <a:p>
            <a:r>
              <a:rPr lang="en-US" dirty="0"/>
              <a:t>Components are not independent</a:t>
            </a:r>
          </a:p>
          <a:p>
            <a:pPr lvl="1"/>
            <a:r>
              <a:rPr lang="en-US" dirty="0"/>
              <a:t>Difficult to form meaningful hypotheses in regression/ANOVA for predictor components in a mixture</a:t>
            </a:r>
          </a:p>
          <a:p>
            <a:pPr lvl="1"/>
            <a:r>
              <a:rPr lang="en-US" dirty="0"/>
              <a:t>Inflated error rates for compositional outcomes</a:t>
            </a:r>
          </a:p>
          <a:p>
            <a:pPr lvl="1"/>
            <a:endParaRPr lang="en-US" sz="8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30835" y="6351071"/>
            <a:ext cx="606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Xia et. al, </a:t>
            </a:r>
            <a:r>
              <a:rPr lang="en-US" i="1" dirty="0"/>
              <a:t>Statistical Analysis of Microbiome Data with R</a:t>
            </a:r>
            <a:r>
              <a:rPr lang="en-US" dirty="0"/>
              <a:t>, 2018. </a:t>
            </a:r>
          </a:p>
        </p:txBody>
      </p:sp>
    </p:spTree>
    <p:extLst>
      <p:ext uri="{BB962C8B-B14F-4D97-AF65-F5344CB8AC3E}">
        <p14:creationId xmlns:p14="http://schemas.microsoft.com/office/powerpoint/2010/main" val="1853029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90" y="2203704"/>
            <a:ext cx="5495430" cy="2340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496" y="4297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NGS Returns Compositional 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568" y="1889632"/>
            <a:ext cx="10515600" cy="486325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Microbiome experiment</a:t>
            </a:r>
          </a:p>
          <a:p>
            <a:pPr lvl="1"/>
            <a:r>
              <a:rPr lang="en-US" dirty="0"/>
              <a:t>Extract DNA and generate library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Sequence a random sample from library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Total reads per sample equals:</a:t>
            </a:r>
          </a:p>
          <a:p>
            <a:pPr lvl="2"/>
            <a:r>
              <a:rPr lang="en-US" dirty="0"/>
              <a:t>Total available reads</a:t>
            </a:r>
          </a:p>
          <a:p>
            <a:pPr lvl="2"/>
            <a:r>
              <a:rPr lang="en-US" dirty="0"/>
              <a:t>Divided by number of samples multiplexed  </a:t>
            </a:r>
          </a:p>
          <a:p>
            <a:pPr lvl="2"/>
            <a:endParaRPr lang="en-US" sz="800" dirty="0"/>
          </a:p>
          <a:p>
            <a:pPr lvl="1"/>
            <a:r>
              <a:rPr lang="en-US" dirty="0"/>
              <a:t>Counts carry only relative information</a:t>
            </a:r>
          </a:p>
          <a:p>
            <a:pPr lvl="1"/>
            <a:r>
              <a:rPr lang="en-US" dirty="0"/>
              <a:t>Provide no information on absolute increment/decrement  </a:t>
            </a:r>
            <a:endParaRPr lang="en-US" sz="800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Precisely definition compositional data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Need methods for this compositionality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928464" y="6383557"/>
            <a:ext cx="319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Anahtar</a:t>
            </a:r>
            <a:r>
              <a:rPr lang="en-US" dirty="0"/>
              <a:t> et. al., </a:t>
            </a:r>
            <a:r>
              <a:rPr lang="en-US" i="1" dirty="0"/>
              <a:t>J. Vis. Exp.</a:t>
            </a:r>
            <a:r>
              <a:rPr lang="en-US" dirty="0"/>
              <a:t>, 2016</a:t>
            </a:r>
          </a:p>
        </p:txBody>
      </p:sp>
      <p:sp>
        <p:nvSpPr>
          <p:cNvPr id="8" name="Rectangle 7"/>
          <p:cNvSpPr/>
          <p:nvPr/>
        </p:nvSpPr>
        <p:spPr>
          <a:xfrm>
            <a:off x="7123176" y="1755287"/>
            <a:ext cx="384048" cy="448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780520" y="3214116"/>
            <a:ext cx="41148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8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" y="365125"/>
            <a:ext cx="11996928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Accounting for Compositional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5625"/>
            <a:ext cx="11210544" cy="4846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Standardize read counts using </a:t>
            </a:r>
            <a:r>
              <a:rPr lang="en-US" b="1" dirty="0"/>
              <a:t>external spike-in </a:t>
            </a:r>
            <a:r>
              <a:rPr lang="en-US" dirty="0"/>
              <a:t>to recover ratios of absolute abundances</a:t>
            </a:r>
          </a:p>
          <a:p>
            <a:pPr lvl="1"/>
            <a:endParaRPr lang="en-US" sz="1600" dirty="0"/>
          </a:p>
          <a:p>
            <a:r>
              <a:rPr lang="en-US" b="1" dirty="0"/>
              <a:t>Normalize </a:t>
            </a:r>
            <a:r>
              <a:rPr lang="en-US" dirty="0"/>
              <a:t>counts to account for variation in sequencing depths</a:t>
            </a:r>
          </a:p>
          <a:p>
            <a:pPr lvl="1"/>
            <a:r>
              <a:rPr lang="en-US" dirty="0"/>
              <a:t>Calculate “size factor” for each sample as an estimate of standardized library size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Divide the read counts by size factor to produce normalized data</a:t>
            </a:r>
          </a:p>
          <a:p>
            <a:pPr lvl="1"/>
            <a:r>
              <a:rPr lang="en-US" dirty="0"/>
              <a:t>Works well when most taxa are invariant to the condition under study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Simply converting to proportions does not remove compositional constraint</a:t>
            </a:r>
          </a:p>
          <a:p>
            <a:pPr lvl="1"/>
            <a:endParaRPr lang="en-US" sz="1600" dirty="0"/>
          </a:p>
          <a:p>
            <a:r>
              <a:rPr lang="en-US" b="1" dirty="0"/>
              <a:t>Log-ratio transformation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move from constrained to Euclidian space</a:t>
            </a:r>
          </a:p>
          <a:p>
            <a:pPr lvl="1"/>
            <a:r>
              <a:rPr lang="en-US" dirty="0"/>
              <a:t>Change in coordinate system to remove compositional constraint</a:t>
            </a:r>
          </a:p>
          <a:p>
            <a:pPr lvl="1"/>
            <a:r>
              <a:rPr lang="en-US" dirty="0"/>
              <a:t>Ratio of each taxa relative to some basis on the logarithmic scale</a:t>
            </a:r>
          </a:p>
          <a:p>
            <a:pPr lvl="1"/>
            <a:r>
              <a:rPr lang="en-US" dirty="0"/>
              <a:t>CLR: ratio of each component to geometric mean of all others on log scale</a:t>
            </a:r>
          </a:p>
        </p:txBody>
      </p:sp>
    </p:spTree>
    <p:extLst>
      <p:ext uri="{BB962C8B-B14F-4D97-AF65-F5344CB8AC3E}">
        <p14:creationId xmlns:p14="http://schemas.microsoft.com/office/powerpoint/2010/main" val="174941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7471"/>
          </a:xfrm>
        </p:spPr>
        <p:txBody>
          <a:bodyPr>
            <a:normAutofit/>
          </a:bodyPr>
          <a:lstStyle/>
          <a:p>
            <a:r>
              <a:rPr lang="en-US" dirty="0"/>
              <a:t>High level introduction to several methodologic issues impacting research into the role of the microbiome on human health</a:t>
            </a:r>
          </a:p>
          <a:p>
            <a:pPr lvl="1"/>
            <a:r>
              <a:rPr lang="en-US" dirty="0"/>
              <a:t>Improvements in OTU clustering algorithms</a:t>
            </a:r>
          </a:p>
          <a:p>
            <a:pPr lvl="1"/>
            <a:r>
              <a:rPr lang="en-US" dirty="0"/>
              <a:t>Log-ratio methodology to analyze compositional microbiome data </a:t>
            </a:r>
          </a:p>
          <a:p>
            <a:pPr lvl="1"/>
            <a:r>
              <a:rPr lang="en-US" dirty="0"/>
              <a:t>Approaches for analyzing longitudinal studies and meta-analyses</a:t>
            </a:r>
          </a:p>
          <a:p>
            <a:endParaRPr lang="en-US" sz="2400" dirty="0"/>
          </a:p>
          <a:p>
            <a:r>
              <a:rPr lang="en-US" dirty="0"/>
              <a:t>Topics important in improving applied microbiome research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Touch on the implementation of several methods using open-source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81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Log-Ratio Coordinates/Transforms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818341" cy="4914809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sz="1700" dirty="0"/>
              </a:p>
              <a:p>
                <a:r>
                  <a:rPr lang="en-US" b="1" dirty="0"/>
                  <a:t>Additive log-ratio:</a:t>
                </a:r>
              </a:p>
              <a:p>
                <a:pPr lvl="1"/>
                <a:r>
                  <a:rPr lang="en-US" dirty="0" err="1"/>
                  <a:t>alr</a:t>
                </a:r>
                <a:r>
                  <a:rPr lang="en-US" dirty="0"/>
                  <a:t>(x) = [ln(x</a:t>
                </a:r>
                <a:r>
                  <a:rPr lang="en-US" baseline="-25000" dirty="0"/>
                  <a:t>i</a:t>
                </a:r>
                <a:r>
                  <a:rPr lang="en-US" dirty="0"/>
                  <a:t>/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D</a:t>
                </a:r>
                <a:r>
                  <a:rPr lang="en-US" dirty="0"/>
                  <a:t>)]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b="1" dirty="0"/>
                  <a:t>Centered log-ratio:</a:t>
                </a:r>
              </a:p>
              <a:p>
                <a:pPr lvl="1"/>
                <a:r>
                  <a:rPr lang="en-US" dirty="0"/>
                  <a:t>clr(x) = [ln(x</a:t>
                </a:r>
                <a:r>
                  <a:rPr lang="en-US" baseline="-25000" dirty="0"/>
                  <a:t>i</a:t>
                </a:r>
                <a:r>
                  <a:rPr lang="en-US" dirty="0"/>
                  <a:t>/g(x))]</a:t>
                </a:r>
              </a:p>
              <a:p>
                <a:pPr marL="457200" lvl="1" indent="0">
                  <a:buNone/>
                </a:pPr>
                <a:endParaRPr lang="en-US" sz="900" dirty="0"/>
              </a:p>
              <a:p>
                <a:pPr marL="457200" lvl="1" indent="0">
                  <a:buNone/>
                </a:pPr>
                <a:endParaRPr lang="en-US" sz="900" dirty="0"/>
              </a:p>
              <a:p>
                <a:r>
                  <a:rPr lang="en-US" b="1" dirty="0"/>
                  <a:t>Isometric log-ratio: </a:t>
                </a:r>
              </a:p>
              <a:p>
                <a:pPr lvl="1"/>
                <a:r>
                  <a:rPr lang="en-US" dirty="0" err="1"/>
                  <a:t>ilr</a:t>
                </a:r>
                <a:r>
                  <a:rPr lang="en-US" dirty="0"/>
                  <a:t>(x)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sequential partitioning of components is used to form an orthonormal basis (e.g. pivot coordinates or balances)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818341" cy="4914809"/>
              </a:xfrm>
              <a:blipFill>
                <a:blip r:embed="rId3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108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CoDA Microbiome Analysis Framework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02" y="1490638"/>
            <a:ext cx="3105966" cy="5004417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589277"/>
          </a:xfrm>
        </p:spPr>
        <p:txBody>
          <a:bodyPr>
            <a:normAutofit/>
          </a:bodyPr>
          <a:lstStyle/>
          <a:p>
            <a:r>
              <a:rPr lang="en-US" dirty="0"/>
              <a:t>Common analyses have compositional counterparts</a:t>
            </a:r>
          </a:p>
          <a:p>
            <a:endParaRPr lang="en-US" sz="800" dirty="0"/>
          </a:p>
          <a:p>
            <a:r>
              <a:rPr lang="en-US" dirty="0"/>
              <a:t>Mature R packages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CoDA now recommend approach in QIIME2</a:t>
            </a:r>
          </a:p>
          <a:p>
            <a:endParaRPr lang="en-US" sz="800" dirty="0"/>
          </a:p>
          <a:p>
            <a:r>
              <a:rPr lang="en-US" dirty="0"/>
              <a:t>Area of active development</a:t>
            </a:r>
          </a:p>
          <a:p>
            <a:pPr lvl="1"/>
            <a:r>
              <a:rPr lang="en-US" dirty="0"/>
              <a:t>Numerous simulations suggest perform as well or better than count-based normalization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98279" y="6414902"/>
            <a:ext cx="439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Gloor</a:t>
            </a:r>
            <a:r>
              <a:rPr lang="en-US" dirty="0"/>
              <a:t> et. al., </a:t>
            </a:r>
            <a:r>
              <a:rPr lang="en-US" i="1" dirty="0"/>
              <a:t>Frontiers in Microbiology</a:t>
            </a:r>
            <a:r>
              <a:rPr lang="en-US" dirty="0"/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2627198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Ordination Using Aitchison Distance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5"/>
          <a:stretch/>
        </p:blipFill>
        <p:spPr>
          <a:xfrm>
            <a:off x="284559" y="1825625"/>
            <a:ext cx="5741337" cy="392509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CLR transform</a:t>
            </a:r>
          </a:p>
          <a:p>
            <a:pPr marL="0" indent="0">
              <a:buNone/>
            </a:pPr>
            <a:r>
              <a:rPr lang="en-US" sz="2000" dirty="0" err="1"/>
              <a:t>ps_clr</a:t>
            </a:r>
            <a:r>
              <a:rPr lang="en-US" sz="2000" dirty="0"/>
              <a:t> &lt;- microbiome::transform(ps_hmp4, "</a:t>
            </a:r>
            <a:r>
              <a:rPr lang="en-US" sz="2000" dirty="0" err="1"/>
              <a:t>clr</a:t>
            </a:r>
            <a:r>
              <a:rPr lang="en-US" sz="2000" dirty="0"/>
              <a:t>")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Calculate Aitchison distance</a:t>
            </a:r>
          </a:p>
          <a:p>
            <a:pPr marL="0" indent="0">
              <a:buNone/>
            </a:pPr>
            <a:r>
              <a:rPr lang="en-US" sz="2000" dirty="0" err="1"/>
              <a:t>ord_clr</a:t>
            </a:r>
            <a:r>
              <a:rPr lang="en-US" sz="2000" dirty="0"/>
              <a:t> &lt;- phyloseq::ordinate(</a:t>
            </a:r>
            <a:r>
              <a:rPr lang="en-US" sz="2000" dirty="0" err="1"/>
              <a:t>ps_clr</a:t>
            </a:r>
            <a:r>
              <a:rPr lang="en-US" sz="2000" dirty="0"/>
              <a:t>, "RDA")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Plot ordination</a:t>
            </a:r>
          </a:p>
          <a:p>
            <a:pPr marL="0" indent="0">
              <a:buNone/>
            </a:pPr>
            <a:r>
              <a:rPr lang="en-US" sz="2000" dirty="0"/>
              <a:t>phyloseq::</a:t>
            </a:r>
            <a:r>
              <a:rPr lang="en-US" sz="2000" dirty="0" err="1"/>
              <a:t>plot_ordination</a:t>
            </a:r>
            <a:r>
              <a:rPr lang="en-US" sz="2000" dirty="0"/>
              <a:t>(</a:t>
            </a:r>
            <a:r>
              <a:rPr lang="en-US" sz="2000" dirty="0" err="1"/>
              <a:t>ps_clr</a:t>
            </a:r>
            <a:r>
              <a:rPr lang="en-US" sz="2000" dirty="0"/>
              <a:t>, </a:t>
            </a:r>
            <a:r>
              <a:rPr lang="en-US" sz="2000" dirty="0" err="1"/>
              <a:t>ord_clr</a:t>
            </a:r>
            <a:r>
              <a:rPr lang="en-US" sz="2000" dirty="0"/>
              <a:t>, type="samples", color="HMP_BODY_SUBSITE")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2052" y="6243511"/>
            <a:ext cx="6787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from the HPM 1 (16S V3-V5 primer set) obtained using the HMP16SData package in R.  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130" y="556350"/>
            <a:ext cx="1217134" cy="9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9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CoDA Wilcoxon Test: ALDEx2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0" r="5177" b="2594"/>
          <a:stretch/>
        </p:blipFill>
        <p:spPr>
          <a:xfrm>
            <a:off x="577087" y="1889029"/>
            <a:ext cx="4760245" cy="428793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81344" y="1889029"/>
            <a:ext cx="54772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Pull out OTU table and condition </a:t>
            </a:r>
          </a:p>
          <a:p>
            <a:pPr marL="0" indent="0">
              <a:buNone/>
            </a:pPr>
            <a:r>
              <a:rPr lang="en-US" sz="2000" dirty="0"/>
              <a:t>x &lt;- </a:t>
            </a:r>
            <a:r>
              <a:rPr lang="en-US" sz="2000" dirty="0" err="1"/>
              <a:t>data.frame</a:t>
            </a:r>
            <a:r>
              <a:rPr lang="en-US" sz="2000" dirty="0"/>
              <a:t>(t((</a:t>
            </a:r>
            <a:r>
              <a:rPr lang="en-US" sz="2000" dirty="0" err="1"/>
              <a:t>otu_table</a:t>
            </a:r>
            <a:r>
              <a:rPr lang="en-US" sz="2000" dirty="0"/>
              <a:t>(</a:t>
            </a:r>
            <a:r>
              <a:rPr lang="en-US" sz="2000" dirty="0" err="1"/>
              <a:t>ps_jm</a:t>
            </a:r>
            <a:r>
              <a:rPr lang="en-US" sz="2000" dirty="0"/>
              <a:t>))))</a:t>
            </a:r>
          </a:p>
          <a:p>
            <a:pPr marL="0" indent="0">
              <a:buNone/>
            </a:pPr>
            <a:r>
              <a:rPr lang="en-US" sz="2000" dirty="0"/>
              <a:t>y &lt;- </a:t>
            </a:r>
            <a:r>
              <a:rPr lang="en-US" sz="2000" dirty="0" err="1"/>
              <a:t>as.character</a:t>
            </a:r>
            <a:r>
              <a:rPr lang="en-US" sz="2000" dirty="0"/>
              <a:t>(</a:t>
            </a:r>
            <a:r>
              <a:rPr lang="en-US" sz="2000" dirty="0" err="1"/>
              <a:t>sample_data</a:t>
            </a:r>
            <a:r>
              <a:rPr lang="en-US" sz="2000" dirty="0"/>
              <a:t>(</a:t>
            </a:r>
            <a:r>
              <a:rPr lang="en-US" sz="2000" dirty="0" err="1"/>
              <a:t>ps_jm</a:t>
            </a:r>
            <a:r>
              <a:rPr lang="en-US" sz="2000" dirty="0"/>
              <a:t>)$group_2)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Run ALDEx2 for 2-group comparison</a:t>
            </a:r>
          </a:p>
          <a:p>
            <a:pPr marL="0" indent="0">
              <a:buNone/>
            </a:pPr>
            <a:r>
              <a:rPr lang="en-US" sz="2000" dirty="0" err="1"/>
              <a:t>jm_aldex</a:t>
            </a:r>
            <a:r>
              <a:rPr lang="en-US" sz="2000" dirty="0"/>
              <a:t> &lt;- </a:t>
            </a:r>
            <a:r>
              <a:rPr lang="en-US" sz="2000" dirty="0" err="1"/>
              <a:t>aldex</a:t>
            </a:r>
            <a:r>
              <a:rPr lang="en-US" sz="2000" dirty="0"/>
              <a:t>(x, y, </a:t>
            </a:r>
            <a:r>
              <a:rPr lang="en-US" sz="2000" dirty="0" err="1"/>
              <a:t>denom</a:t>
            </a:r>
            <a:r>
              <a:rPr lang="en-US" sz="2000" dirty="0"/>
              <a:t> = "</a:t>
            </a:r>
            <a:r>
              <a:rPr lang="en-US" sz="2000" dirty="0" err="1"/>
              <a:t>iqlr</a:t>
            </a:r>
            <a:r>
              <a:rPr lang="en-US" sz="2000" dirty="0"/>
              <a:t>")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Effect size plot</a:t>
            </a:r>
          </a:p>
          <a:p>
            <a:pPr marL="0" indent="0">
              <a:buNone/>
            </a:pPr>
            <a:r>
              <a:rPr lang="en-US" sz="2000" dirty="0" err="1"/>
              <a:t>aldex.plot</a:t>
            </a:r>
            <a:r>
              <a:rPr lang="en-US" sz="2000" dirty="0"/>
              <a:t>(</a:t>
            </a:r>
            <a:r>
              <a:rPr lang="en-US" sz="2000" dirty="0" err="1"/>
              <a:t>jm_aldex</a:t>
            </a:r>
            <a:r>
              <a:rPr lang="en-US" sz="2000" dirty="0"/>
              <a:t>, type = "MW", test = "</a:t>
            </a:r>
            <a:r>
              <a:rPr lang="en-US" sz="2000" dirty="0" err="1"/>
              <a:t>wilcox</a:t>
            </a:r>
            <a:r>
              <a:rPr lang="en-US" sz="2000" dirty="0"/>
              <a:t>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752" y="6240367"/>
            <a:ext cx="5961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Differentially abundant OTUs in murine stool according to foster genotype. BH-FDR &lt;0.1 in red. OTUs &lt; mean abundance (i.e. rare) shown in light grey.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3145" y="6351071"/>
            <a:ext cx="303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Fernandes</a:t>
            </a:r>
            <a:r>
              <a:rPr lang="en-US" dirty="0"/>
              <a:t>, </a:t>
            </a:r>
            <a:r>
              <a:rPr lang="en-US" i="1" dirty="0"/>
              <a:t>Microbiome</a:t>
            </a:r>
            <a:r>
              <a:rPr lang="en-US" dirty="0"/>
              <a:t>, 2014. 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66" y="556350"/>
            <a:ext cx="1217134" cy="9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33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 of CoDA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56393" cy="4810307"/>
          </a:xfrm>
        </p:spPr>
        <p:txBody>
          <a:bodyPr>
            <a:normAutofit/>
          </a:bodyPr>
          <a:lstStyle/>
          <a:p>
            <a:r>
              <a:rPr lang="en-US" dirty="0"/>
              <a:t>Logarithm of zero is undefined</a:t>
            </a:r>
          </a:p>
          <a:p>
            <a:pPr lvl="1"/>
            <a:r>
              <a:rPr lang="en-US" dirty="0"/>
              <a:t>General approach is to impute small value</a:t>
            </a:r>
          </a:p>
          <a:p>
            <a:pPr lvl="1"/>
            <a:r>
              <a:rPr lang="en-US" dirty="0"/>
              <a:t>Active area of research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dirty="0"/>
              <a:t>Log-ratio transformation cannot be used to identify exactly which microbes are changing in DA testing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dirty="0"/>
              <a:t>Some still recommend count models for metagenomics:</a:t>
            </a:r>
          </a:p>
          <a:p>
            <a:pPr lvl="1"/>
            <a:r>
              <a:rPr lang="en-US" dirty="0"/>
              <a:t>Large number of zeros distinctly problematic</a:t>
            </a:r>
          </a:p>
          <a:p>
            <a:pPr lvl="1"/>
            <a:r>
              <a:rPr lang="en-US" dirty="0"/>
              <a:t>Zero-inflated models may better reflect true structural zeros</a:t>
            </a:r>
          </a:p>
          <a:p>
            <a:pPr lvl="1"/>
            <a:r>
              <a:rPr lang="en-US" dirty="0"/>
              <a:t>Log-ratio normalization can be used to account for differences in library size</a:t>
            </a:r>
          </a:p>
          <a:p>
            <a:pPr lvl="1"/>
            <a:endParaRPr lang="en-US" dirty="0"/>
          </a:p>
          <a:p>
            <a:pPr lvl="1"/>
            <a:endParaRPr lang="en-US" sz="500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45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75D6-6049-C442-84A8-1D6DFC65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Normalization Via External Spike-Ins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338DA2-40D4-A34A-9BA5-93A4DC5864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56" y="1834666"/>
            <a:ext cx="5005311" cy="3450866"/>
          </a:xfrm>
        </p:spPr>
      </p:pic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1D8E7E62-F89E-164D-ABF3-09F8BB62E5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05865"/>
            <a:ext cx="5181600" cy="254358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CBD460-3AF0-F44B-A1CD-F267A141775F}"/>
              </a:ext>
            </a:extLst>
          </p:cNvPr>
          <p:cNvSpPr/>
          <p:nvPr/>
        </p:nvSpPr>
        <p:spPr>
          <a:xfrm>
            <a:off x="6750657" y="1834666"/>
            <a:ext cx="214686" cy="222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43D867-0500-014B-900E-0B824632CB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35" y="4464622"/>
            <a:ext cx="4856259" cy="1951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BA696E-5CD9-9E4A-BB48-4CF3EEF9FB2A}"/>
              </a:ext>
            </a:extLst>
          </p:cNvPr>
          <p:cNvSpPr txBox="1"/>
          <p:nvPr/>
        </p:nvSpPr>
        <p:spPr>
          <a:xfrm>
            <a:off x="301753" y="5440258"/>
            <a:ext cx="6245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Spike-in allow recapturing ratios of the taxon absolute abundances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Normalization analogous to additive log-ratio transformation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4B37C-9B90-5A47-8E8A-DD2012713778}"/>
              </a:ext>
            </a:extLst>
          </p:cNvPr>
          <p:cNvSpPr txBox="1"/>
          <p:nvPr/>
        </p:nvSpPr>
        <p:spPr>
          <a:xfrm>
            <a:off x="9153145" y="6351071"/>
            <a:ext cx="303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Stammler</a:t>
            </a:r>
            <a:r>
              <a:rPr lang="en-US" dirty="0"/>
              <a:t>, </a:t>
            </a:r>
            <a:r>
              <a:rPr lang="en-US" i="1" dirty="0"/>
              <a:t>Microbiome</a:t>
            </a:r>
            <a:r>
              <a:rPr lang="en-US" dirty="0"/>
              <a:t>, 2016. </a:t>
            </a:r>
          </a:p>
        </p:txBody>
      </p:sp>
    </p:spTree>
    <p:extLst>
      <p:ext uri="{BB962C8B-B14F-4D97-AF65-F5344CB8AC3E}">
        <p14:creationId xmlns:p14="http://schemas.microsoft.com/office/powerpoint/2010/main" val="3701365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698163" cy="2852737"/>
          </a:xfrm>
        </p:spPr>
        <p:txBody>
          <a:bodyPr>
            <a:normAutofit/>
          </a:bodyPr>
          <a:lstStyle/>
          <a:p>
            <a:r>
              <a:rPr lang="en-US" sz="5400" dirty="0"/>
              <a:t>Part III. Approaches for Analyzing Longitudinal Metagenomic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49" y="4671759"/>
            <a:ext cx="10515600" cy="1683321"/>
          </a:xfrm>
        </p:spPr>
        <p:txBody>
          <a:bodyPr>
            <a:normAutofit/>
          </a:bodyPr>
          <a:lstStyle/>
          <a:p>
            <a:pPr marL="514350" indent="-514350">
              <a:buAutoNum type="romanUcPeriod"/>
            </a:pPr>
            <a:r>
              <a:rPr lang="en-US" b="1" dirty="0">
                <a:solidFill>
                  <a:schemeClr val="tx1"/>
                </a:solidFill>
              </a:rPr>
              <a:t>Benefits of longitudinal study designs</a:t>
            </a:r>
          </a:p>
          <a:p>
            <a:pPr marL="514350" indent="-514350">
              <a:buAutoNum type="romanUcPeriod"/>
            </a:pPr>
            <a:r>
              <a:rPr lang="en-US" b="1" dirty="0">
                <a:solidFill>
                  <a:schemeClr val="tx1"/>
                </a:solidFill>
              </a:rPr>
              <a:t>Mixed-effects models for repeated measures data</a:t>
            </a:r>
          </a:p>
          <a:p>
            <a:pPr marL="514350" indent="-514350">
              <a:buAutoNum type="romanUcPeriod"/>
            </a:pPr>
            <a:r>
              <a:rPr lang="en-US" b="1" dirty="0">
                <a:solidFill>
                  <a:schemeClr val="tx1"/>
                </a:solidFill>
              </a:rPr>
              <a:t>Non-parametric alternatives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607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Longitudinal Microbiome Studies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4739767"/>
          </a:xfrm>
        </p:spPr>
        <p:txBody>
          <a:bodyPr>
            <a:normAutofit/>
          </a:bodyPr>
          <a:lstStyle/>
          <a:p>
            <a:r>
              <a:rPr lang="en-US" dirty="0"/>
              <a:t>Critical to understanding change over time</a:t>
            </a:r>
          </a:p>
          <a:p>
            <a:r>
              <a:rPr lang="en-US" dirty="0"/>
              <a:t>Many large, longitudinal studies due to low cost of 16S sequencing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Benefits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Establish sequence of events</a:t>
            </a:r>
          </a:p>
          <a:p>
            <a:pPr lvl="1"/>
            <a:r>
              <a:rPr lang="en-US" dirty="0"/>
              <a:t>Examine within-subject change</a:t>
            </a:r>
          </a:p>
          <a:p>
            <a:pPr lvl="1"/>
            <a:r>
              <a:rPr lang="en-US" dirty="0"/>
              <a:t>Compare to previous time point</a:t>
            </a:r>
          </a:p>
          <a:p>
            <a:pPr lvl="2"/>
            <a:r>
              <a:rPr lang="en-US" dirty="0"/>
              <a:t>Baseline</a:t>
            </a:r>
          </a:p>
          <a:p>
            <a:pPr lvl="2"/>
            <a:r>
              <a:rPr lang="en-US" dirty="0"/>
              <a:t>Pre-intervention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73240" y="6454824"/>
            <a:ext cx="448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Stool samples on 112 children. </a:t>
            </a:r>
            <a:r>
              <a:rPr lang="en-US" sz="1400" dirty="0" err="1"/>
              <a:t>Pannaraj</a:t>
            </a:r>
            <a:r>
              <a:rPr lang="en-US" sz="1400" dirty="0"/>
              <a:t>, </a:t>
            </a:r>
            <a:r>
              <a:rPr lang="en-US" sz="1400" i="1" dirty="0"/>
              <a:t>JAMA </a:t>
            </a:r>
            <a:r>
              <a:rPr lang="en-US" sz="1400" i="1" dirty="0" err="1"/>
              <a:t>Peds</a:t>
            </a:r>
            <a:r>
              <a:rPr lang="en-US" sz="1400" dirty="0"/>
              <a:t>.,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4"/>
          <a:stretch/>
        </p:blipFill>
        <p:spPr>
          <a:xfrm>
            <a:off x="6095999" y="2810893"/>
            <a:ext cx="5579895" cy="37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02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Mixed-Effects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4812919"/>
          </a:xfrm>
        </p:spPr>
        <p:txBody>
          <a:bodyPr>
            <a:normAutofit/>
          </a:bodyPr>
          <a:lstStyle/>
          <a:p>
            <a:r>
              <a:rPr lang="en-US" dirty="0"/>
              <a:t>Longitudinal studies have time-dependent properties:</a:t>
            </a:r>
          </a:p>
          <a:p>
            <a:pPr lvl="1"/>
            <a:r>
              <a:rPr lang="en-US" dirty="0"/>
              <a:t>Inherent ordering of samples (i.e. time)</a:t>
            </a:r>
          </a:p>
          <a:p>
            <a:pPr lvl="1"/>
            <a:r>
              <a:rPr lang="en-US" dirty="0"/>
              <a:t>Statistical dependences that are a function of time (i.e. within-subject correlation)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Ignoring these properties can lead to wrong conclusions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Averaging repeated measures or using data from single points inefficient</a:t>
            </a:r>
          </a:p>
          <a:p>
            <a:endParaRPr lang="en-US" dirty="0"/>
          </a:p>
          <a:p>
            <a:r>
              <a:rPr lang="en-US" dirty="0"/>
              <a:t>Modeling repeated measures using mixed models allows for:</a:t>
            </a:r>
          </a:p>
          <a:p>
            <a:pPr lvl="1"/>
            <a:r>
              <a:rPr lang="en-US" dirty="0"/>
              <a:t>Proper accounting of time-dependent correlations</a:t>
            </a:r>
          </a:p>
          <a:p>
            <a:pPr lvl="1"/>
            <a:r>
              <a:rPr lang="en-US" dirty="0"/>
              <a:t>Proper estimation of standard errors</a:t>
            </a:r>
          </a:p>
          <a:p>
            <a:pPr lvl="1"/>
            <a:r>
              <a:rPr lang="en-US" dirty="0"/>
              <a:t>Can conceptualize as level 1 and 2 sub-models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6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Modeling Alpha-Diversity: LMER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55" y="2144199"/>
            <a:ext cx="4879288" cy="3714189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56" y="2144199"/>
            <a:ext cx="4879288" cy="3714189"/>
          </a:xfrm>
        </p:spPr>
      </p:pic>
      <p:sp>
        <p:nvSpPr>
          <p:cNvPr id="9" name="TextBox 8"/>
          <p:cNvSpPr txBox="1"/>
          <p:nvPr/>
        </p:nvSpPr>
        <p:spPr>
          <a:xfrm>
            <a:off x="2505890" y="1774867"/>
            <a:ext cx="18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Raw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9668" y="1774867"/>
            <a:ext cx="194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predictions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0795" y="5896400"/>
            <a:ext cx="10340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LMER can be used to model linear trajectories and to test for group differences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Functional form can be expanded to model change over time more flexibly </a:t>
            </a:r>
          </a:p>
        </p:txBody>
      </p:sp>
    </p:spTree>
    <p:extLst>
      <p:ext uri="{BB962C8B-B14F-4D97-AF65-F5344CB8AC3E}">
        <p14:creationId xmlns:p14="http://schemas.microsoft.com/office/powerpoint/2010/main" val="390350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842" y="2193482"/>
            <a:ext cx="10841038" cy="2852737"/>
          </a:xfrm>
        </p:spPr>
        <p:txBody>
          <a:bodyPr>
            <a:normAutofit/>
          </a:bodyPr>
          <a:lstStyle/>
          <a:p>
            <a:r>
              <a:rPr lang="en-US" sz="5400" dirty="0"/>
              <a:t>Part 1. 16S rRNA Amplicon Sequencing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046219"/>
            <a:ext cx="10515600" cy="1768475"/>
          </a:xfrm>
        </p:spPr>
        <p:txBody>
          <a:bodyPr/>
          <a:lstStyle/>
          <a:p>
            <a:pPr marL="514350" indent="-514350">
              <a:buAutoNum type="romanUcPeriod"/>
            </a:pPr>
            <a:r>
              <a:rPr lang="en-US" b="1" dirty="0">
                <a:solidFill>
                  <a:schemeClr val="tx1"/>
                </a:solidFill>
              </a:rPr>
              <a:t>Important use cases and limitations of amplicon sequencing</a:t>
            </a:r>
          </a:p>
          <a:p>
            <a:pPr marL="514350" indent="-514350">
              <a:buAutoNum type="romanUcPeriod"/>
            </a:pPr>
            <a:r>
              <a:rPr lang="en-US" b="1" dirty="0">
                <a:solidFill>
                  <a:schemeClr val="tx1"/>
                </a:solidFill>
              </a:rPr>
              <a:t>Conceptual difference between OTUs vs. ASVs</a:t>
            </a:r>
          </a:p>
          <a:p>
            <a:pPr marL="514350" indent="-514350">
              <a:buAutoNum type="romanUcPeriod"/>
            </a:pPr>
            <a:r>
              <a:rPr lang="en-US" b="1" dirty="0">
                <a:solidFill>
                  <a:schemeClr val="tx1"/>
                </a:solidFill>
              </a:rPr>
              <a:t>Shallow shotgun sequencing as possible alternative to 16S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758" y="341756"/>
            <a:ext cx="3149838" cy="39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2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625E-15C4-FF43-80CF-7B317B0A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Outliers Abound in Microbiome Data!</a:t>
            </a:r>
          </a:p>
        </p:txBody>
      </p:sp>
      <p:pic>
        <p:nvPicPr>
          <p:cNvPr id="7" name="Content Placeholder 6" descr="A picture containing wall, indoor, white, text&#10;&#10;Description automatically generated">
            <a:extLst>
              <a:ext uri="{FF2B5EF4-FFF2-40B4-BE49-F238E27FC236}">
                <a16:creationId xmlns:a16="http://schemas.microsoft.com/office/drawing/2014/main" id="{17216817-AECE-FC49-AE6C-8B190BA5A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4" y="1690689"/>
            <a:ext cx="7126104" cy="475073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AAC313-7E9A-094F-8EA9-9ED73AD8CA4E}"/>
              </a:ext>
            </a:extLst>
          </p:cNvPr>
          <p:cNvSpPr txBox="1"/>
          <p:nvPr/>
        </p:nvSpPr>
        <p:spPr>
          <a:xfrm>
            <a:off x="7768424" y="1773141"/>
            <a:ext cx="42459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Outliers are the rule not the exception!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Can bias regression parameters in parametric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Can result in differences that are driven by relatively few samples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Primarily interested in identifying taxa that “consistently” differ in abundance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Truncating outliers common approach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 regression or non-parametric approaches may be useful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9B704-9045-514C-AB09-EDE7DEFD6F87}"/>
              </a:ext>
            </a:extLst>
          </p:cNvPr>
          <p:cNvSpPr txBox="1"/>
          <p:nvPr/>
        </p:nvSpPr>
        <p:spPr>
          <a:xfrm>
            <a:off x="322026" y="6420566"/>
            <a:ext cx="852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Oral microbiome samples following admission to ICU. Row 1 pathogens, Row 2 common oral, Row 3 common fecal.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F3159E-B773-E744-9D12-0BA476D27BBE}"/>
              </a:ext>
            </a:extLst>
          </p:cNvPr>
          <p:cNvSpPr/>
          <p:nvPr/>
        </p:nvSpPr>
        <p:spPr>
          <a:xfrm>
            <a:off x="2107096" y="1773141"/>
            <a:ext cx="310101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03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8" b="8343"/>
          <a:stretch/>
        </p:blipFill>
        <p:spPr>
          <a:xfrm>
            <a:off x="128652" y="532333"/>
            <a:ext cx="3302757" cy="991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 Forest Regression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77" b="59476"/>
          <a:stretch/>
        </p:blipFill>
        <p:spPr>
          <a:xfrm>
            <a:off x="6144768" y="2604730"/>
            <a:ext cx="5714011" cy="2881669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29768" y="2065908"/>
            <a:ext cx="5797296" cy="4700651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Machine learning approaches to ID taxa predictive of change over time</a:t>
            </a:r>
          </a:p>
          <a:p>
            <a:pPr lvl="1"/>
            <a:r>
              <a:rPr lang="en-US" sz="2000" dirty="0"/>
              <a:t>Down weight outliers since goal is to identify features that improve prediction over all samples</a:t>
            </a:r>
          </a:p>
          <a:p>
            <a:endParaRPr lang="en-US" sz="1000" dirty="0"/>
          </a:p>
          <a:p>
            <a:r>
              <a:rPr lang="en-US" sz="2400" dirty="0"/>
              <a:t>Automatic generation of:</a:t>
            </a:r>
          </a:p>
          <a:p>
            <a:pPr lvl="1"/>
            <a:r>
              <a:rPr lang="en-US" sz="2000" dirty="0"/>
              <a:t>Train and test sets</a:t>
            </a:r>
          </a:p>
          <a:p>
            <a:pPr lvl="1"/>
            <a:r>
              <a:rPr lang="en-US" sz="2000" dirty="0"/>
              <a:t>Feature reduction</a:t>
            </a:r>
          </a:p>
          <a:p>
            <a:pPr lvl="1"/>
            <a:r>
              <a:rPr lang="en-US" sz="2000" dirty="0"/>
              <a:t>Model performance</a:t>
            </a:r>
          </a:p>
          <a:p>
            <a:pPr lvl="1"/>
            <a:r>
              <a:rPr lang="en-US" sz="2000" dirty="0"/>
              <a:t>Important features</a:t>
            </a:r>
          </a:p>
          <a:p>
            <a:pPr lvl="1"/>
            <a:endParaRPr lang="en-US" sz="1000" dirty="0"/>
          </a:p>
          <a:p>
            <a:r>
              <a:rPr lang="en-US" sz="2400" dirty="0"/>
              <a:t>Implement various learners</a:t>
            </a:r>
          </a:p>
          <a:p>
            <a:pPr lvl="1"/>
            <a:r>
              <a:rPr lang="en-US" sz="2000" dirty="0"/>
              <a:t>GBM, SVM, etc.</a:t>
            </a:r>
          </a:p>
          <a:p>
            <a:pPr lvl="1"/>
            <a:endParaRPr lang="en-US" sz="1000" dirty="0"/>
          </a:p>
          <a:p>
            <a:r>
              <a:rPr lang="en-US" sz="2400" dirty="0"/>
              <a:t>Control charts to examine change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"/>
          <a:stretch/>
        </p:blipFill>
        <p:spPr>
          <a:xfrm>
            <a:off x="9626691" y="127064"/>
            <a:ext cx="2321469" cy="1159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36895" y="6476037"/>
            <a:ext cx="26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Bokulich</a:t>
            </a:r>
            <a:r>
              <a:rPr lang="en-US" dirty="0"/>
              <a:t>, </a:t>
            </a:r>
            <a:r>
              <a:rPr lang="en-US" i="1" dirty="0" err="1"/>
              <a:t>mSystems</a:t>
            </a:r>
            <a:r>
              <a:rPr lang="en-US" dirty="0"/>
              <a:t>, 2018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27064" y="2697480"/>
            <a:ext cx="320040" cy="384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43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77" y="2973208"/>
            <a:ext cx="9538046" cy="3502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Beta-Diversity: First Differences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907693"/>
            <a:ext cx="10515600" cy="4351338"/>
          </a:xfrm>
        </p:spPr>
        <p:txBody>
          <a:bodyPr/>
          <a:lstStyle/>
          <a:p>
            <a:r>
              <a:rPr lang="en-US" dirty="0"/>
              <a:t>Calculates within-subject beta-diversity for each subject</a:t>
            </a:r>
          </a:p>
          <a:p>
            <a:r>
              <a:rPr lang="en-US" dirty="0"/>
              <a:t>Baseline can be previous sample, T</a:t>
            </a:r>
            <a:r>
              <a:rPr lang="en-US" baseline="-25000" dirty="0"/>
              <a:t>0</a:t>
            </a:r>
            <a:r>
              <a:rPr lang="en-US" dirty="0"/>
              <a:t>, or other paired sample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"/>
          <a:stretch/>
        </p:blipFill>
        <p:spPr>
          <a:xfrm>
            <a:off x="9749157" y="187226"/>
            <a:ext cx="2321469" cy="11597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36895" y="6476037"/>
            <a:ext cx="26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Bokulich</a:t>
            </a:r>
            <a:r>
              <a:rPr lang="en-US" dirty="0"/>
              <a:t>, </a:t>
            </a:r>
            <a:r>
              <a:rPr lang="en-US" i="1" dirty="0" err="1"/>
              <a:t>mSystems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539676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Microbial Maturation Index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39" y="2726600"/>
            <a:ext cx="7428817" cy="27300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2" y="2827942"/>
            <a:ext cx="3493200" cy="2246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"/>
          <a:stretch/>
        </p:blipFill>
        <p:spPr>
          <a:xfrm>
            <a:off x="9626691" y="127064"/>
            <a:ext cx="2321469" cy="1159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8" b="8343"/>
          <a:stretch/>
        </p:blipFill>
        <p:spPr>
          <a:xfrm>
            <a:off x="448692" y="1634772"/>
            <a:ext cx="3302757" cy="9911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0923" y="5074920"/>
            <a:ext cx="3843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Predicts subject age as a function of microbiota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on a subset of control group samples then predicts z-score for all samples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436895" y="6476037"/>
            <a:ext cx="26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Bokulich</a:t>
            </a:r>
            <a:r>
              <a:rPr lang="en-US" dirty="0"/>
              <a:t>, </a:t>
            </a:r>
            <a:r>
              <a:rPr lang="en-US" i="1" dirty="0" err="1"/>
              <a:t>mSystems</a:t>
            </a:r>
            <a:r>
              <a:rPr lang="en-US" dirty="0"/>
              <a:t>, 2018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649" y="5650992"/>
            <a:ext cx="6677710" cy="82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58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SplinectomeR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763" y="1690688"/>
            <a:ext cx="5338381" cy="4822063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Uses loess splines to model change over time </a:t>
            </a:r>
          </a:p>
          <a:p>
            <a:endParaRPr lang="en-US" sz="1000" dirty="0"/>
          </a:p>
          <a:p>
            <a:r>
              <a:rPr lang="en-US" sz="2200" u="sng" dirty="0"/>
              <a:t>Assume no </a:t>
            </a:r>
            <a:r>
              <a:rPr lang="en-US" sz="2200" dirty="0"/>
              <a:t>distribution or functional form</a:t>
            </a:r>
          </a:p>
          <a:p>
            <a:endParaRPr lang="en-US" sz="1000" dirty="0"/>
          </a:p>
          <a:p>
            <a:r>
              <a:rPr lang="en-US" sz="2200" dirty="0"/>
              <a:t>Null distributions generated by permutation</a:t>
            </a:r>
          </a:p>
          <a:p>
            <a:endParaRPr lang="en-US" sz="1100" dirty="0"/>
          </a:p>
          <a:p>
            <a:r>
              <a:rPr lang="en-US" sz="2200" dirty="0"/>
              <a:t>Test whether two groups follow different trajectories over time</a:t>
            </a:r>
          </a:p>
          <a:p>
            <a:pPr lvl="1"/>
            <a:r>
              <a:rPr lang="en-US" sz="1600" dirty="0"/>
              <a:t>Permutes group labels</a:t>
            </a:r>
          </a:p>
          <a:p>
            <a:pPr lvl="1"/>
            <a:endParaRPr lang="en-US" sz="1100" dirty="0"/>
          </a:p>
          <a:p>
            <a:r>
              <a:rPr lang="en-US" sz="2200" dirty="0"/>
              <a:t>Test for difference between groups at defined intervals</a:t>
            </a:r>
          </a:p>
          <a:p>
            <a:endParaRPr lang="en-US" sz="1100" dirty="0"/>
          </a:p>
          <a:p>
            <a:r>
              <a:rPr lang="en-US" sz="2200" dirty="0"/>
              <a:t>Tests for non-zero change in single population</a:t>
            </a:r>
          </a:p>
          <a:p>
            <a:pPr lvl="1"/>
            <a:r>
              <a:rPr lang="en-US" sz="1600" dirty="0"/>
              <a:t>Permutes time points and compares to linear baseline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90"/>
          <a:stretch/>
        </p:blipFill>
        <p:spPr>
          <a:xfrm>
            <a:off x="6316218" y="1681317"/>
            <a:ext cx="4445508" cy="4436021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66" y="556350"/>
            <a:ext cx="1217134" cy="9431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74152" y="6446520"/>
            <a:ext cx="5202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Shields-Cutler, </a:t>
            </a:r>
            <a:r>
              <a:rPr lang="en-US" sz="1600" i="1" dirty="0"/>
              <a:t>Frontiers in Microbiology</a:t>
            </a:r>
            <a:r>
              <a:rPr lang="en-US" sz="1600" dirty="0"/>
              <a:t>, 2018.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2024" y="6107966"/>
            <a:ext cx="4379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https://github.com/RRShieldsCutler/splinectomeR</a:t>
            </a:r>
          </a:p>
        </p:txBody>
      </p:sp>
      <p:sp>
        <p:nvSpPr>
          <p:cNvPr id="2" name="Rectangle 1"/>
          <p:cNvSpPr/>
          <p:nvPr/>
        </p:nvSpPr>
        <p:spPr>
          <a:xfrm>
            <a:off x="6400800" y="1690688"/>
            <a:ext cx="310896" cy="43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50830" y="1561684"/>
            <a:ext cx="310896" cy="43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28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2395-790E-A541-9616-B2F6FCCD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Longitudinal Clustering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5F20FBD-C6A4-2746-A133-9882DA7F6B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5"/>
          <a:stretch/>
        </p:blipFill>
        <p:spPr>
          <a:xfrm>
            <a:off x="6172200" y="2393343"/>
            <a:ext cx="5181600" cy="3085896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F17DF3-961D-B44D-B288-B05DDCA9A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49495"/>
          </a:xfrm>
        </p:spPr>
        <p:txBody>
          <a:bodyPr>
            <a:normAutofit/>
          </a:bodyPr>
          <a:lstStyle/>
          <a:p>
            <a:r>
              <a:rPr lang="en-US" dirty="0"/>
              <a:t>Approaches exist to cluster longitudinal samples:</a:t>
            </a:r>
          </a:p>
          <a:p>
            <a:pPr lvl="1"/>
            <a:r>
              <a:rPr lang="en-US" dirty="0"/>
              <a:t>K-means clustering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Limited to one or two features</a:t>
            </a:r>
          </a:p>
          <a:p>
            <a:pPr lvl="1"/>
            <a:endParaRPr lang="en-US" dirty="0"/>
          </a:p>
          <a:p>
            <a:r>
              <a:rPr lang="en-US" dirty="0"/>
              <a:t>Functional PCA</a:t>
            </a:r>
          </a:p>
          <a:p>
            <a:pPr lvl="1"/>
            <a:r>
              <a:rPr lang="en-US" dirty="0"/>
              <a:t>Estimate smooth trajectories from sparse longitudinal data</a:t>
            </a:r>
          </a:p>
          <a:p>
            <a:pPr lvl="1"/>
            <a:r>
              <a:rPr lang="en-US" dirty="0"/>
              <a:t>Perform on taxon abundance table</a:t>
            </a:r>
          </a:p>
          <a:p>
            <a:pPr lvl="1"/>
            <a:r>
              <a:rPr lang="en-US" dirty="0"/>
              <a:t>Obtain multiple PCs</a:t>
            </a:r>
          </a:p>
          <a:p>
            <a:pPr lvl="1"/>
            <a:r>
              <a:rPr lang="en-US" dirty="0"/>
              <a:t>Suggesting groups with different change trajectories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B58E1-D6C9-C84F-B998-D76F26DA31E3}"/>
              </a:ext>
            </a:extLst>
          </p:cNvPr>
          <p:cNvSpPr txBox="1"/>
          <p:nvPr/>
        </p:nvSpPr>
        <p:spPr>
          <a:xfrm>
            <a:off x="6464410" y="5479239"/>
            <a:ext cx="5041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Longitudinal k-means clustering as implemented by the </a:t>
            </a:r>
            <a:r>
              <a:rPr lang="en-US" sz="1600" dirty="0" err="1"/>
              <a:t>kml</a:t>
            </a:r>
            <a:r>
              <a:rPr lang="en-US" sz="1600" dirty="0"/>
              <a:t> R package. Mean trajectory of each partition colored.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DDD92-C87D-0C42-B61D-A79E5FC63382}"/>
              </a:ext>
            </a:extLst>
          </p:cNvPr>
          <p:cNvSpPr txBox="1"/>
          <p:nvPr/>
        </p:nvSpPr>
        <p:spPr>
          <a:xfrm>
            <a:off x="8763000" y="6396524"/>
            <a:ext cx="325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Genolini</a:t>
            </a:r>
            <a:r>
              <a:rPr lang="en-US" dirty="0"/>
              <a:t>, </a:t>
            </a:r>
            <a:r>
              <a:rPr lang="en-US" i="1" dirty="0"/>
              <a:t>J. Stat. Software</a:t>
            </a:r>
            <a:r>
              <a:rPr lang="en-US" dirty="0"/>
              <a:t>, 2015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3599FB92-FD70-C840-954E-1FABCCEA6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66" y="556350"/>
            <a:ext cx="1217134" cy="9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61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901762"/>
            <a:ext cx="10698163" cy="2852737"/>
          </a:xfrm>
        </p:spPr>
        <p:txBody>
          <a:bodyPr>
            <a:normAutofit/>
          </a:bodyPr>
          <a:lstStyle/>
          <a:p>
            <a:r>
              <a:rPr lang="en-US" sz="5400" dirty="0"/>
              <a:t>Part IV. Microbiome Meta-Analyses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781487"/>
            <a:ext cx="10515600" cy="1500187"/>
          </a:xfrm>
        </p:spPr>
        <p:txBody>
          <a:bodyPr/>
          <a:lstStyle/>
          <a:p>
            <a:pPr marL="514350" indent="-514350">
              <a:buAutoNum type="romanUcPeriod"/>
            </a:pPr>
            <a:r>
              <a:rPr lang="en-US" b="1" dirty="0" err="1">
                <a:solidFill>
                  <a:schemeClr val="tx1"/>
                </a:solidFill>
              </a:rPr>
              <a:t>Qiita</a:t>
            </a:r>
            <a:r>
              <a:rPr lang="en-US" b="1" dirty="0">
                <a:solidFill>
                  <a:schemeClr val="tx1"/>
                </a:solidFill>
              </a:rPr>
              <a:t> for metagenomic meta-analyses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915" y="413789"/>
            <a:ext cx="6344535" cy="2391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68" y="2831886"/>
            <a:ext cx="4455210" cy="64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4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Microbiome Meta-Analyses?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8911"/>
          </a:xfrm>
        </p:spPr>
        <p:txBody>
          <a:bodyPr>
            <a:normAutofit/>
          </a:bodyPr>
          <a:lstStyle/>
          <a:p>
            <a:r>
              <a:rPr lang="en-US" dirty="0"/>
              <a:t>Examine your samples in relation to other similar studies</a:t>
            </a:r>
          </a:p>
          <a:p>
            <a:pPr lvl="1"/>
            <a:r>
              <a:rPr lang="en-US" dirty="0"/>
              <a:t>Compare to various control populations</a:t>
            </a:r>
          </a:p>
          <a:p>
            <a:pPr marL="457200" lvl="1" indent="0">
              <a:buNone/>
            </a:pPr>
            <a:endParaRPr lang="en-US" sz="1200" dirty="0"/>
          </a:p>
          <a:p>
            <a:r>
              <a:rPr lang="en-US" dirty="0"/>
              <a:t>Assess reproducibility of results across studies</a:t>
            </a:r>
          </a:p>
          <a:p>
            <a:pPr lvl="1"/>
            <a:r>
              <a:rPr lang="en-US" dirty="0"/>
              <a:t>Consistency of results</a:t>
            </a:r>
          </a:p>
          <a:p>
            <a:pPr lvl="1"/>
            <a:r>
              <a:rPr lang="en-US" dirty="0"/>
              <a:t>Gain insight into reasons for discrepancies </a:t>
            </a:r>
          </a:p>
          <a:p>
            <a:pPr lvl="1"/>
            <a:endParaRPr lang="en-US" sz="1200" dirty="0"/>
          </a:p>
          <a:p>
            <a:r>
              <a:rPr lang="en-US" dirty="0"/>
              <a:t>Compare results using standardized workflow</a:t>
            </a:r>
          </a:p>
          <a:p>
            <a:endParaRPr lang="en-US" sz="1200" dirty="0"/>
          </a:p>
          <a:p>
            <a:r>
              <a:rPr lang="en-US" dirty="0">
                <a:solidFill>
                  <a:srgbClr val="FF0000"/>
                </a:solidFill>
              </a:rPr>
              <a:t>More data </a:t>
            </a:r>
            <a:r>
              <a:rPr lang="en-US" i="1" dirty="0">
                <a:solidFill>
                  <a:srgbClr val="FF0000"/>
                </a:solidFill>
              </a:rPr>
              <a:t>should</a:t>
            </a:r>
            <a:r>
              <a:rPr lang="en-US" dirty="0">
                <a:solidFill>
                  <a:srgbClr val="FF0000"/>
                </a:solidFill>
              </a:rPr>
              <a:t> bring more insights…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919" y="2423160"/>
            <a:ext cx="3489890" cy="369417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415016" y="4745736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27728" y="4681615"/>
            <a:ext cx="1140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IBD Recurrence Risk</a:t>
            </a:r>
          </a:p>
        </p:txBody>
      </p:sp>
    </p:spTree>
    <p:extLst>
      <p:ext uri="{BB962C8B-B14F-4D97-AF65-F5344CB8AC3E}">
        <p14:creationId xmlns:p14="http://schemas.microsoft.com/office/powerpoint/2010/main" val="3838504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</a:t>
            </a:r>
            <a:r>
              <a:rPr lang="en-US" dirty="0" err="1"/>
              <a:t>Qiita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62145"/>
            <a:ext cx="11122152" cy="50337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Database of &gt;150,000 public samples (500k total)</a:t>
            </a:r>
          </a:p>
          <a:p>
            <a:endParaRPr lang="en-US" sz="1100" dirty="0"/>
          </a:p>
          <a:p>
            <a:r>
              <a:rPr lang="en-US" dirty="0"/>
              <a:t>Metadata conforming to </a:t>
            </a:r>
            <a:r>
              <a:rPr lang="en-US" dirty="0" err="1"/>
              <a:t>MIxS</a:t>
            </a:r>
            <a:r>
              <a:rPr lang="en-US" dirty="0"/>
              <a:t> standards</a:t>
            </a:r>
          </a:p>
          <a:p>
            <a:endParaRPr lang="en-US" sz="1100" dirty="0"/>
          </a:p>
          <a:p>
            <a:r>
              <a:rPr lang="en-US" dirty="0"/>
              <a:t>Standardized workflows using user-friendly web interface</a:t>
            </a:r>
          </a:p>
          <a:p>
            <a:endParaRPr lang="en-US" sz="1100" dirty="0"/>
          </a:p>
          <a:p>
            <a:r>
              <a:rPr lang="en-US" dirty="0"/>
              <a:t>Analyses start from primary data (e.g. fastq)</a:t>
            </a:r>
          </a:p>
          <a:p>
            <a:endParaRPr lang="en-US" sz="1100" dirty="0"/>
          </a:p>
          <a:p>
            <a:r>
              <a:rPr lang="en-US" dirty="0" err="1"/>
              <a:t>Redbiome</a:t>
            </a:r>
            <a:r>
              <a:rPr lang="en-US" dirty="0"/>
              <a:t> to query metadata fields</a:t>
            </a:r>
          </a:p>
          <a:p>
            <a:endParaRPr lang="en-US" sz="1100" dirty="0"/>
          </a:p>
          <a:p>
            <a:r>
              <a:rPr lang="en-US" dirty="0"/>
              <a:t>Other benefits:</a:t>
            </a:r>
          </a:p>
          <a:p>
            <a:pPr lvl="1"/>
            <a:r>
              <a:rPr lang="en-US" dirty="0"/>
              <a:t>Computing on UCSD servers, ENA-EBI data deposition, projects kept private and/or make public after embargo, use as GUI microbiome workflow for 16S and shotgun metagenomics, QIIME2 analysis plug-ins, output processed data, other sample types, metadata templates, …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7152" y="6475064"/>
            <a:ext cx="3044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Gonzalez, </a:t>
            </a:r>
            <a:r>
              <a:rPr lang="en-US" sz="1600" i="1" dirty="0"/>
              <a:t>Nature Methods</a:t>
            </a:r>
            <a:r>
              <a:rPr lang="en-US" sz="1600" dirty="0"/>
              <a:t>, 2018.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330" y="177659"/>
            <a:ext cx="3428746" cy="12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80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Publically Accessible Samples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" t="4195" r="-364" b="-4195"/>
          <a:stretch/>
        </p:blipFill>
        <p:spPr>
          <a:xfrm>
            <a:off x="966811" y="1874519"/>
            <a:ext cx="10038922" cy="478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Consider Amplicon Sequencing?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Hypotheses specific to community composition</a:t>
            </a:r>
          </a:p>
          <a:p>
            <a:r>
              <a:rPr lang="en-US" dirty="0"/>
              <a:t>Low biomass environment or host-contaminated samples</a:t>
            </a:r>
          </a:p>
          <a:p>
            <a:r>
              <a:rPr lang="en-US" dirty="0"/>
              <a:t>Compare results to large existing public datasets</a:t>
            </a:r>
          </a:p>
          <a:p>
            <a:r>
              <a:rPr lang="en-US" dirty="0"/>
              <a:t>Cost-effective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30" y="3812622"/>
            <a:ext cx="5501260" cy="28208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56048" y="4745736"/>
            <a:ext cx="109728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40142"/>
            <a:ext cx="1097375" cy="1828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8608" y="5287450"/>
            <a:ext cx="109728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40552" y="5605267"/>
            <a:ext cx="109728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43272" y="5892509"/>
            <a:ext cx="109728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43272" y="6501361"/>
            <a:ext cx="109728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0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Geographic Diversity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11267" y="6279198"/>
            <a:ext cx="256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generated on 3-15-18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64" y="1690688"/>
            <a:ext cx="8454963" cy="44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Qiita</a:t>
            </a:r>
            <a:r>
              <a:rPr lang="en-US" dirty="0"/>
              <a:t> Metagenomic Read Processing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4"/>
          <a:stretch/>
        </p:blipFill>
        <p:spPr>
          <a:xfrm>
            <a:off x="985428" y="1837943"/>
            <a:ext cx="9672504" cy="45079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0" y="3248538"/>
            <a:ext cx="1609562" cy="3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58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Ordination for Example IBD Meta-Analysis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155359"/>
            <a:ext cx="5065776" cy="3928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9151"/>
            <a:ext cx="872456" cy="950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40" y="2155359"/>
            <a:ext cx="5009013" cy="3928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34" y="2340863"/>
            <a:ext cx="824963" cy="10972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36740" y="1730211"/>
            <a:ext cx="87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Cohort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9170" y="1730211"/>
            <a:ext cx="107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7597" y="6363372"/>
            <a:ext cx="50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https://qiita.ucsd.edu/analysis/description/15093/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17676" y="6139183"/>
            <a:ext cx="975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Next steps: overlay your samples, restrict to those with calprotectin levels, test for differences in specific taxa, etc..</a:t>
            </a:r>
          </a:p>
        </p:txBody>
      </p:sp>
    </p:spTree>
    <p:extLst>
      <p:ext uri="{BB962C8B-B14F-4D97-AF65-F5344CB8AC3E}">
        <p14:creationId xmlns:p14="http://schemas.microsoft.com/office/powerpoint/2010/main" val="1854728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" y="365125"/>
            <a:ext cx="11686032" cy="1325563"/>
          </a:xfrm>
        </p:spPr>
        <p:txBody>
          <a:bodyPr/>
          <a:lstStyle/>
          <a:p>
            <a:pPr algn="ctr"/>
            <a:r>
              <a:rPr lang="en-US" dirty="0"/>
              <a:t>Quickly Generate Visualizations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65" y="1568925"/>
            <a:ext cx="3558568" cy="2719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816493"/>
            <a:ext cx="3441192" cy="49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b="4787"/>
          <a:stretch/>
        </p:blipFill>
        <p:spPr>
          <a:xfrm>
            <a:off x="4572000" y="4345678"/>
            <a:ext cx="3376545" cy="21831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1912" y="1506022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Taxonomic Compositions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71240" y="1384259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 Taxa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2040" y="3976346"/>
            <a:ext cx="28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Alpha-Diversity Correlations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934873" y="5221390"/>
            <a:ext cx="966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Faiths PD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9048" y="6528816"/>
            <a:ext cx="542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BMI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89848" y="6313372"/>
            <a:ext cx="350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https://qiita.ucsd.edu/analysis/list/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91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Points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7199"/>
          </a:xfrm>
        </p:spPr>
        <p:txBody>
          <a:bodyPr>
            <a:normAutofit/>
          </a:bodyPr>
          <a:lstStyle/>
          <a:p>
            <a:r>
              <a:rPr lang="en-US" dirty="0"/>
              <a:t>ASVs should replace OTUs for marker gene studies</a:t>
            </a:r>
          </a:p>
          <a:p>
            <a:endParaRPr lang="en-US" sz="1000" dirty="0"/>
          </a:p>
          <a:p>
            <a:r>
              <a:rPr lang="en-US" dirty="0"/>
              <a:t>NGS returns compositional counts</a:t>
            </a:r>
          </a:p>
          <a:p>
            <a:pPr lvl="1"/>
            <a:r>
              <a:rPr lang="en-US" dirty="0"/>
              <a:t>Compositional data analysis methods should be considered</a:t>
            </a:r>
          </a:p>
          <a:p>
            <a:pPr lvl="1"/>
            <a:r>
              <a:rPr lang="en-US" dirty="0"/>
              <a:t>Impact of zeros on CoDA approaches active area of research</a:t>
            </a:r>
          </a:p>
          <a:p>
            <a:pPr lvl="1"/>
            <a:r>
              <a:rPr lang="en-US" dirty="0"/>
              <a:t>Normalization assumes removed compositional constraint</a:t>
            </a:r>
          </a:p>
          <a:p>
            <a:pPr lvl="1"/>
            <a:endParaRPr lang="en-US" sz="1000" dirty="0"/>
          </a:p>
          <a:p>
            <a:r>
              <a:rPr lang="en-US" dirty="0"/>
              <a:t>Longitudinal designs confer many benefits</a:t>
            </a:r>
          </a:p>
          <a:p>
            <a:pPr lvl="1"/>
            <a:r>
              <a:rPr lang="en-US" dirty="0"/>
              <a:t>Many ongoing methodological developments</a:t>
            </a:r>
          </a:p>
          <a:p>
            <a:pPr lvl="1"/>
            <a:endParaRPr lang="en-US" sz="1000" dirty="0"/>
          </a:p>
          <a:p>
            <a:r>
              <a:rPr lang="en-US" dirty="0"/>
              <a:t>Integrating samples across studies may help advance understanding of the role of the microbiome in human health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90" y="365125"/>
            <a:ext cx="3013375" cy="30723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97754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Operational Taxonomic Units (OTUs)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8736"/>
            <a:ext cx="11085576" cy="5178680"/>
          </a:xfrm>
        </p:spPr>
        <p:txBody>
          <a:bodyPr>
            <a:normAutofit/>
          </a:bodyPr>
          <a:lstStyle/>
          <a:p>
            <a:r>
              <a:rPr lang="en-US" dirty="0"/>
              <a:t>Operational definition used to classify groups of closely related individuals (sequence similarity) </a:t>
            </a:r>
            <a:r>
              <a:rPr lang="en-US" sz="1800" dirty="0" err="1"/>
              <a:t>Sokal</a:t>
            </a:r>
            <a:r>
              <a:rPr lang="en-US" sz="1800" dirty="0"/>
              <a:t> and </a:t>
            </a:r>
            <a:r>
              <a:rPr lang="en-US" sz="1800" dirty="0" err="1"/>
              <a:t>Sneath</a:t>
            </a:r>
            <a:r>
              <a:rPr lang="en-US" sz="1800" dirty="0"/>
              <a:t> 1963</a:t>
            </a:r>
          </a:p>
          <a:p>
            <a:endParaRPr lang="en-US" sz="1000" dirty="0"/>
          </a:p>
          <a:p>
            <a:r>
              <a:rPr lang="en-US" dirty="0"/>
              <a:t>NGS technologies have low, but non-zero, error rates</a:t>
            </a:r>
          </a:p>
          <a:p>
            <a:endParaRPr lang="en-US" sz="1000" dirty="0"/>
          </a:p>
          <a:p>
            <a:r>
              <a:rPr lang="en-US" dirty="0"/>
              <a:t>Need an approach to resolve those errors when attempting to cluster sequences for downstream analysis</a:t>
            </a:r>
          </a:p>
          <a:p>
            <a:endParaRPr lang="en-US" sz="1000" dirty="0"/>
          </a:p>
          <a:p>
            <a:r>
              <a:rPr lang="en-US" b="1" dirty="0"/>
              <a:t>% similarity OTU clustering </a:t>
            </a:r>
            <a:r>
              <a:rPr lang="en-US" dirty="0"/>
              <a:t>(97% OTU):</a:t>
            </a:r>
          </a:p>
          <a:p>
            <a:pPr lvl="1"/>
            <a:r>
              <a:rPr lang="en-US" dirty="0"/>
              <a:t>Deal with errors by clustering reads together that share &gt; 97% similarity</a:t>
            </a:r>
          </a:p>
          <a:p>
            <a:pPr lvl="1"/>
            <a:r>
              <a:rPr lang="en-US" dirty="0"/>
              <a:t>Dereplicate and align, compute distance, cluster (agglomerative, greedy)</a:t>
            </a:r>
          </a:p>
          <a:p>
            <a:pPr lvl="1"/>
            <a:r>
              <a:rPr lang="en-US" dirty="0"/>
              <a:t>Returns subset sequences where all pairs of OTUs are &lt;97% identical</a:t>
            </a:r>
          </a:p>
          <a:p>
            <a:pPr lvl="1"/>
            <a:r>
              <a:rPr lang="en-US" dirty="0"/>
              <a:t>97% does </a:t>
            </a:r>
            <a:r>
              <a:rPr lang="en-US" b="1" dirty="0"/>
              <a:t>NOT</a:t>
            </a:r>
            <a:r>
              <a:rPr lang="en-US" dirty="0"/>
              <a:t> reflect species</a:t>
            </a:r>
          </a:p>
        </p:txBody>
      </p:sp>
    </p:spTree>
    <p:extLst>
      <p:ext uri="{BB962C8B-B14F-4D97-AF65-F5344CB8AC3E}">
        <p14:creationId xmlns:p14="http://schemas.microsoft.com/office/powerpoint/2010/main" val="120576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Operational Taxonomic Units (OTUs)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317" y="1591474"/>
            <a:ext cx="8268854" cy="4277322"/>
          </a:xfrm>
        </p:spPr>
      </p:pic>
      <p:sp>
        <p:nvSpPr>
          <p:cNvPr id="5" name="TextBox 4"/>
          <p:cNvSpPr txBox="1"/>
          <p:nvPr/>
        </p:nvSpPr>
        <p:spPr>
          <a:xfrm>
            <a:off x="7112890" y="6418846"/>
            <a:ext cx="5286375" cy="37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https://benjjneb.github.io/dada2/SMBS_DADA2.pdf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4869" y="5820656"/>
            <a:ext cx="748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1: OTU obscures true biological variability</a:t>
            </a:r>
          </a:p>
          <a:p>
            <a:r>
              <a:rPr lang="en-US" b="1" dirty="0"/>
              <a:t>Problem 2: Generally have many rare clusters that share &lt; 97% similarity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3008376" y="4992624"/>
            <a:ext cx="2130552" cy="82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6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Amplicon Sequence Variants (ASVs)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8736"/>
            <a:ext cx="11085576" cy="5114672"/>
          </a:xfrm>
        </p:spPr>
        <p:txBody>
          <a:bodyPr>
            <a:normAutofit/>
          </a:bodyPr>
          <a:lstStyle/>
          <a:p>
            <a:r>
              <a:rPr lang="en-US" dirty="0"/>
              <a:t>Unique sequence derived from amplicon sequencing </a:t>
            </a:r>
          </a:p>
          <a:p>
            <a:endParaRPr lang="en-US" sz="1000" dirty="0"/>
          </a:p>
          <a:p>
            <a:r>
              <a:rPr lang="en-US" dirty="0"/>
              <a:t>Still have errors and need to resolve…</a:t>
            </a:r>
          </a:p>
          <a:p>
            <a:endParaRPr lang="en-US" sz="1000" dirty="0"/>
          </a:p>
          <a:p>
            <a:r>
              <a:rPr lang="en-US" dirty="0"/>
              <a:t>Goal </a:t>
            </a:r>
            <a:r>
              <a:rPr lang="en-US" u="sng" dirty="0"/>
              <a:t>should</a:t>
            </a:r>
            <a:r>
              <a:rPr lang="en-US" dirty="0"/>
              <a:t> be to report </a:t>
            </a:r>
            <a:r>
              <a:rPr lang="en-US" b="1" dirty="0"/>
              <a:t>all correct biological sequences</a:t>
            </a:r>
            <a:r>
              <a:rPr lang="en-US" dirty="0"/>
              <a:t> in the reads</a:t>
            </a:r>
          </a:p>
          <a:p>
            <a:endParaRPr lang="en-US" sz="1000" dirty="0"/>
          </a:p>
          <a:p>
            <a:r>
              <a:rPr lang="en-US" b="1" dirty="0"/>
              <a:t>Denoising algorithms </a:t>
            </a:r>
            <a:r>
              <a:rPr lang="en-US" dirty="0"/>
              <a:t>attempt to achieve this goal by:</a:t>
            </a:r>
            <a:endParaRPr lang="en-US" sz="1000" dirty="0"/>
          </a:p>
          <a:p>
            <a:pPr lvl="1"/>
            <a:r>
              <a:rPr lang="en-US" dirty="0"/>
              <a:t>Dereplicating and aligning reads </a:t>
            </a:r>
          </a:p>
          <a:p>
            <a:pPr lvl="1"/>
            <a:r>
              <a:rPr lang="en-US" dirty="0"/>
              <a:t>Assume all read start from a single partition</a:t>
            </a:r>
          </a:p>
          <a:p>
            <a:pPr lvl="1"/>
            <a:r>
              <a:rPr lang="en-US" dirty="0"/>
              <a:t>New partitions only formed if given sequence passes some abundance and skew threshold where:</a:t>
            </a:r>
          </a:p>
          <a:p>
            <a:pPr lvl="2"/>
            <a:r>
              <a:rPr lang="en-US" dirty="0"/>
              <a:t>Abundance =  is the number of times the read is observed</a:t>
            </a:r>
          </a:p>
          <a:p>
            <a:pPr lvl="2"/>
            <a:r>
              <a:rPr lang="en-US" dirty="0"/>
              <a:t>Skew  = how different read is from potential parent sequence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8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Amplicon Sequence Variants (ASVs)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66" y="1690688"/>
            <a:ext cx="5816068" cy="3574046"/>
          </a:xfrm>
        </p:spPr>
      </p:pic>
      <p:sp>
        <p:nvSpPr>
          <p:cNvPr id="5" name="TextBox 4"/>
          <p:cNvSpPr txBox="1"/>
          <p:nvPr/>
        </p:nvSpPr>
        <p:spPr>
          <a:xfrm>
            <a:off x="1563624" y="5330952"/>
            <a:ext cx="9272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Schematic of UNOISE approach</a:t>
            </a:r>
            <a:r>
              <a:rPr lang="en-US" sz="1600" dirty="0"/>
              <a:t>. Green dots are true sequences. Red dots are sequencing errors. The size of the dot reflects the abundance. d reflects the number of divergent bases from X.  B and E have low divergence, but high abundance, so form new partitions. Others have insufficient abundance and divergence to form new partitions. G is errantly not allowed to form new partition and highlights the limits of resolving rare variants. E shows example of how false positives are formed.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51407" y="6324088"/>
            <a:ext cx="224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Edgar</a:t>
            </a:r>
            <a:r>
              <a:rPr lang="en-US" i="1" dirty="0"/>
              <a:t>, </a:t>
            </a:r>
            <a:r>
              <a:rPr lang="en-US" i="1" dirty="0" err="1"/>
              <a:t>bioRxiv</a:t>
            </a:r>
            <a:r>
              <a:rPr lang="en-US" dirty="0"/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258240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4" y="79279"/>
            <a:ext cx="6116331" cy="25767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34" y="3008314"/>
            <a:ext cx="5114925" cy="3706811"/>
          </a:xfrm>
        </p:spPr>
        <p:txBody>
          <a:bodyPr>
            <a:normAutofit/>
          </a:bodyPr>
          <a:lstStyle/>
          <a:p>
            <a:r>
              <a:rPr lang="en-US" b="1" dirty="0"/>
              <a:t>Improved sensitivity and specificity</a:t>
            </a:r>
          </a:p>
          <a:p>
            <a:pPr marL="0" indent="0">
              <a:buNone/>
            </a:pPr>
            <a:endParaRPr lang="en-US" sz="1200" b="1" dirty="0"/>
          </a:p>
          <a:p>
            <a:r>
              <a:rPr lang="en-US" b="1" dirty="0"/>
              <a:t>Single nucleotide resolution</a:t>
            </a:r>
          </a:p>
          <a:p>
            <a:pPr lvl="1"/>
            <a:r>
              <a:rPr lang="en-US" sz="2000" b="1" dirty="0"/>
              <a:t>More refined taxonomic classification</a:t>
            </a:r>
          </a:p>
          <a:p>
            <a:pPr marL="457200" lvl="1" indent="0">
              <a:buNone/>
            </a:pPr>
            <a:endParaRPr lang="en-US" sz="1200" b="1" dirty="0"/>
          </a:p>
          <a:p>
            <a:r>
              <a:rPr lang="en-US" b="1" dirty="0"/>
              <a:t>Conceptually clearer</a:t>
            </a:r>
          </a:p>
          <a:p>
            <a:endParaRPr lang="en-US" sz="1300" b="1" dirty="0"/>
          </a:p>
          <a:p>
            <a:r>
              <a:rPr lang="en-US" b="1" dirty="0"/>
              <a:t>Scales well to large datasets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65" y="1481328"/>
            <a:ext cx="5712047" cy="4284036"/>
          </a:xfrm>
        </p:spPr>
      </p:pic>
      <p:sp>
        <p:nvSpPr>
          <p:cNvPr id="7" name="TextBox 6"/>
          <p:cNvSpPr txBox="1"/>
          <p:nvPr/>
        </p:nvSpPr>
        <p:spPr>
          <a:xfrm>
            <a:off x="7735825" y="6345793"/>
            <a:ext cx="445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https://benjjneb.github.io/dada2/index.html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9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Custom 2">
      <a:dk1>
        <a:srgbClr val="565A5C"/>
      </a:dk1>
      <a:lt1>
        <a:sysClr val="window" lastClr="FFFFFF"/>
      </a:lt1>
      <a:dk2>
        <a:srgbClr val="808080"/>
      </a:dk2>
      <a:lt2>
        <a:srgbClr val="B3B3B3"/>
      </a:lt2>
      <a:accent1>
        <a:srgbClr val="009CB1"/>
      </a:accent1>
      <a:accent2>
        <a:srgbClr val="77BC1F"/>
      </a:accent2>
      <a:accent3>
        <a:srgbClr val="A1CD3A"/>
      </a:accent3>
      <a:accent4>
        <a:srgbClr val="9AD1DC"/>
      </a:accent4>
      <a:accent5>
        <a:srgbClr val="6EC4E9"/>
      </a:accent5>
      <a:accent6>
        <a:srgbClr val="E7417A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Custom Design">
  <a:themeElements>
    <a:clrScheme name="Custom 2">
      <a:dk1>
        <a:srgbClr val="565A5C"/>
      </a:dk1>
      <a:lt1>
        <a:sysClr val="window" lastClr="FFFFFF"/>
      </a:lt1>
      <a:dk2>
        <a:srgbClr val="808080"/>
      </a:dk2>
      <a:lt2>
        <a:srgbClr val="B3B3B3"/>
      </a:lt2>
      <a:accent1>
        <a:srgbClr val="009CB1"/>
      </a:accent1>
      <a:accent2>
        <a:srgbClr val="77BC1F"/>
      </a:accent2>
      <a:accent3>
        <a:srgbClr val="A1CD3A"/>
      </a:accent3>
      <a:accent4>
        <a:srgbClr val="9AD1DC"/>
      </a:accent4>
      <a:accent5>
        <a:srgbClr val="6EC4E9"/>
      </a:accent5>
      <a:accent6>
        <a:srgbClr val="E7417A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8057</TotalTime>
  <Words>2635</Words>
  <Application>Microsoft Macintosh PowerPoint</Application>
  <PresentationFormat>Widescreen</PresentationFormat>
  <Paragraphs>439</Paragraphs>
  <Slides>44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2_Custom Design</vt:lpstr>
      <vt:lpstr>3_Custom Design</vt:lpstr>
      <vt:lpstr>Recent Advancements in the Statistical Analysis of Microbial Metagenomic Sequence Data</vt:lpstr>
      <vt:lpstr>Goals</vt:lpstr>
      <vt:lpstr>Part 1. 16S rRNA Amplicon Sequencing</vt:lpstr>
      <vt:lpstr>Why Consider Amplicon Sequencing?</vt:lpstr>
      <vt:lpstr>Operational Taxonomic Units (OTUs)</vt:lpstr>
      <vt:lpstr>Operational Taxonomic Units (OTUs)</vt:lpstr>
      <vt:lpstr>Amplicon Sequence Variants (ASVs)</vt:lpstr>
      <vt:lpstr>Amplicon Sequence Variants (ASVs)</vt:lpstr>
      <vt:lpstr>PowerPoint Presentation</vt:lpstr>
      <vt:lpstr>16S Abundance and Amplification Bias</vt:lpstr>
      <vt:lpstr>How to Interpret 16S Amplicon Abundances?</vt:lpstr>
      <vt:lpstr>Shallow Shotgun Metagenomics</vt:lpstr>
      <vt:lpstr>Full-Length 16s rRNA Gene Sequencing</vt:lpstr>
      <vt:lpstr>Part 2. CoDA for Microbiome Data</vt:lpstr>
      <vt:lpstr>Interpreting Compositional Data</vt:lpstr>
      <vt:lpstr>Compositional Data in a Nutshell</vt:lpstr>
      <vt:lpstr>Why Do we Care?</vt:lpstr>
      <vt:lpstr>NGS Returns Compositional Counts</vt:lpstr>
      <vt:lpstr>Accounting for Compositional Data </vt:lpstr>
      <vt:lpstr>Log-Ratio Coordinates/Transforms</vt:lpstr>
      <vt:lpstr>CoDA Microbiome Analysis Framework</vt:lpstr>
      <vt:lpstr>Ordination Using Aitchison Distance</vt:lpstr>
      <vt:lpstr>CoDA Wilcoxon Test: ALDEx2</vt:lpstr>
      <vt:lpstr>Limitations of CoDA</vt:lpstr>
      <vt:lpstr>Normalization Via External Spike-Ins</vt:lpstr>
      <vt:lpstr>Part III. Approaches for Analyzing Longitudinal Metagenomic Data</vt:lpstr>
      <vt:lpstr>Longitudinal Microbiome Studies</vt:lpstr>
      <vt:lpstr>Mixed-Effects Models</vt:lpstr>
      <vt:lpstr>Modeling Alpha-Diversity: LMER</vt:lpstr>
      <vt:lpstr>Outliers Abound in Microbiome Data!</vt:lpstr>
      <vt:lpstr>Random Forest Regression </vt:lpstr>
      <vt:lpstr>Beta-Diversity: First Differences</vt:lpstr>
      <vt:lpstr>Microbial Maturation Index</vt:lpstr>
      <vt:lpstr>SplinectomeR</vt:lpstr>
      <vt:lpstr>Longitudinal Clustering</vt:lpstr>
      <vt:lpstr>Part IV. Microbiome Meta-Analyses</vt:lpstr>
      <vt:lpstr>Why Microbiome Meta-Analyses?</vt:lpstr>
      <vt:lpstr>Why Qiita?</vt:lpstr>
      <vt:lpstr>Publically Accessible Samples</vt:lpstr>
      <vt:lpstr>Geographic Diversity</vt:lpstr>
      <vt:lpstr>Qiita Metagenomic Read Processing Overview</vt:lpstr>
      <vt:lpstr>Ordination for Example IBD Meta-Analysis</vt:lpstr>
      <vt:lpstr>Quickly Generate Visualizations </vt:lpstr>
      <vt:lpstr>Summary Points</vt:lpstr>
    </vt:vector>
  </TitlesOfParts>
  <Company>Cincinnati Children's Hospital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Ollberding, Nicholas</dc:creator>
  <cp:lastModifiedBy>Nicholas Ollberding</cp:lastModifiedBy>
  <cp:revision>1038</cp:revision>
  <dcterms:created xsi:type="dcterms:W3CDTF">2018-12-29T21:40:47Z</dcterms:created>
  <dcterms:modified xsi:type="dcterms:W3CDTF">2019-09-11T21:05:05Z</dcterms:modified>
</cp:coreProperties>
</file>